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98" r:id="rId5"/>
    <p:sldId id="275" r:id="rId6"/>
    <p:sldId id="257" r:id="rId7"/>
    <p:sldId id="277" r:id="rId8"/>
    <p:sldId id="267" r:id="rId9"/>
    <p:sldId id="270" r:id="rId10"/>
    <p:sldId id="273" r:id="rId11"/>
    <p:sldId id="265" r:id="rId12"/>
    <p:sldId id="263" r:id="rId13"/>
    <p:sldId id="274" r:id="rId14"/>
    <p:sldId id="266" r:id="rId15"/>
    <p:sldId id="279" r:id="rId16"/>
    <p:sldId id="26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D1D1D1"/>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70" autoAdjust="0"/>
    <p:restoredTop sz="94660"/>
  </p:normalViewPr>
  <p:slideViewPr>
    <p:cSldViewPr snapToGrid="0" showGuides="1">
      <p:cViewPr varScale="1">
        <p:scale>
          <a:sx n="86" d="100"/>
          <a:sy n="86" d="100"/>
        </p:scale>
        <p:origin x="542" y="62"/>
      </p:cViewPr>
      <p:guideLst>
        <p:guide orient="horz" pos="2137"/>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4BBE35-ED9A-44FE-ACF8-C7877F9BF14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90F8B-9D0F-4EFE-BB1F-231A1EC8D5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B4222-61DD-4F1B-82BB-7523A5E532A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1AC31-0820-4540-BEF7-8D19504ADD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Click="0" advTm="30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4223913" y="1668657"/>
            <a:ext cx="7474442" cy="3178810"/>
            <a:chOff x="4223913" y="1293559"/>
            <a:chExt cx="7474442" cy="3178810"/>
          </a:xfrm>
        </p:grpSpPr>
        <p:sp>
          <p:nvSpPr>
            <p:cNvPr id="5" name="矩形 4"/>
            <p:cNvSpPr/>
            <p:nvPr/>
          </p:nvSpPr>
          <p:spPr>
            <a:xfrm>
              <a:off x="8299174" y="1293559"/>
              <a:ext cx="3399181" cy="105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8000" b="1" dirty="0">
                  <a:solidFill>
                    <a:schemeClr val="tx1">
                      <a:lumMod val="75000"/>
                      <a:lumOff val="25000"/>
                    </a:schemeClr>
                  </a:solidFill>
                </a:rPr>
                <a:t>2018</a:t>
              </a:r>
              <a:endParaRPr lang="zh-CN" altLang="en-US" sz="8000" b="1" dirty="0">
                <a:solidFill>
                  <a:schemeClr val="tx1">
                    <a:lumMod val="75000"/>
                    <a:lumOff val="25000"/>
                  </a:schemeClr>
                </a:solidFill>
              </a:endParaRPr>
            </a:p>
          </p:txBody>
        </p:sp>
        <p:grpSp>
          <p:nvGrpSpPr>
            <p:cNvPr id="9" name="组合 8"/>
            <p:cNvGrpSpPr/>
            <p:nvPr/>
          </p:nvGrpSpPr>
          <p:grpSpPr>
            <a:xfrm>
              <a:off x="4223913" y="2604053"/>
              <a:ext cx="7474442" cy="1374140"/>
              <a:chOff x="4223913" y="2604053"/>
              <a:chExt cx="7474442" cy="1374140"/>
            </a:xfrm>
          </p:grpSpPr>
          <p:sp>
            <p:nvSpPr>
              <p:cNvPr id="6" name="矩形 5"/>
              <p:cNvSpPr/>
              <p:nvPr/>
            </p:nvSpPr>
            <p:spPr>
              <a:xfrm>
                <a:off x="4223913" y="2604053"/>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7200" dirty="0">
                    <a:solidFill>
                      <a:schemeClr val="tx1">
                        <a:lumMod val="75000"/>
                        <a:lumOff val="25000"/>
                      </a:schemeClr>
                    </a:solidFill>
                  </a:rPr>
                  <a:t>EIE</a:t>
                </a:r>
                <a:r>
                  <a:rPr lang="zh-CN" altLang="en-US" sz="7200" dirty="0">
                    <a:solidFill>
                      <a:schemeClr val="tx1">
                        <a:lumMod val="75000"/>
                        <a:lumOff val="25000"/>
                      </a:schemeClr>
                    </a:solidFill>
                  </a:rPr>
                  <a:t>项目报告</a:t>
                </a:r>
                <a:endParaRPr lang="zh-CN" altLang="en-US" sz="7200" dirty="0">
                  <a:solidFill>
                    <a:schemeClr val="tx1">
                      <a:lumMod val="75000"/>
                      <a:lumOff val="25000"/>
                    </a:schemeClr>
                  </a:solidFill>
                </a:endParaRPr>
              </a:p>
            </p:txBody>
          </p:sp>
          <p:sp>
            <p:nvSpPr>
              <p:cNvPr id="7" name="矩形 6"/>
              <p:cNvSpPr/>
              <p:nvPr/>
            </p:nvSpPr>
            <p:spPr>
              <a:xfrm>
                <a:off x="5272295" y="3582588"/>
                <a:ext cx="1372235" cy="395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dirty="0">
                    <a:solidFill>
                      <a:schemeClr val="tx1">
                        <a:lumMod val="75000"/>
                        <a:lumOff val="25000"/>
                      </a:schemeClr>
                    </a:solidFill>
                  </a:rPr>
                  <a:t>后起之秀组</a:t>
                </a:r>
                <a:endParaRPr lang="zh-CN" dirty="0">
                  <a:solidFill>
                    <a:schemeClr val="tx1">
                      <a:lumMod val="75000"/>
                      <a:lumOff val="25000"/>
                    </a:schemeClr>
                  </a:solidFill>
                </a:endParaRPr>
              </a:p>
            </p:txBody>
          </p:sp>
        </p:grpSp>
        <p:sp>
          <p:nvSpPr>
            <p:cNvPr id="8" name="矩形 7"/>
            <p:cNvSpPr/>
            <p:nvPr/>
          </p:nvSpPr>
          <p:spPr>
            <a:xfrm>
              <a:off x="5272295" y="4076764"/>
              <a:ext cx="6118225" cy="39560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dirty="0">
                  <a:solidFill>
                    <a:schemeClr val="tx1">
                      <a:lumMod val="75000"/>
                      <a:lumOff val="25000"/>
                    </a:schemeClr>
                  </a:solidFill>
                </a:rPr>
                <a:t>小组成员：朱田宇 张柳叶 郑传磊 张展 王硕 任锡宾</a:t>
              </a:r>
              <a:endParaRPr lang="zh-CN" altLang="en-US" sz="2000" dirty="0">
                <a:solidFill>
                  <a:schemeClr val="tx1">
                    <a:lumMod val="75000"/>
                    <a:lumOff val="25000"/>
                  </a:schemeClr>
                </a:solidFill>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6827630" cy="4009574"/>
            <a:chOff x="-1373255" y="-1275082"/>
            <a:chExt cx="6827630"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mj-ea"/>
                </a:rPr>
                <a:t>项目流程图展示</a:t>
              </a:r>
              <a:endParaRPr lang="zh-CN" altLang="en-US" sz="2400" dirty="0">
                <a:solidFill>
                  <a:schemeClr val="tx1">
                    <a:lumMod val="75000"/>
                    <a:lumOff val="25000"/>
                  </a:schemeClr>
                </a:solidFill>
                <a:latin typeface="+mj-ea"/>
              </a:endParaRPr>
            </a:p>
          </p:txBody>
        </p:sp>
        <p:sp>
          <p:nvSpPr>
            <p:cNvPr id="8" name="文本框 7"/>
            <p:cNvSpPr txBox="1"/>
            <p:nvPr/>
          </p:nvSpPr>
          <p:spPr>
            <a:xfrm>
              <a:off x="576471" y="1208879"/>
              <a:ext cx="4877904" cy="321945"/>
            </a:xfrm>
            <a:prstGeom prst="rect">
              <a:avLst/>
            </a:prstGeom>
            <a:noFill/>
          </p:spPr>
          <p:txBody>
            <a:bodyPr wrap="square" rtlCol="0">
              <a:spAutoFit/>
            </a:bodyPr>
            <a:lstStyle/>
            <a:p>
              <a:pPr>
                <a:lnSpc>
                  <a:spcPct val="150000"/>
                </a:lnSpc>
              </a:pPr>
              <a:r>
                <a:rPr lang="zh-CN" sz="1000" dirty="0">
                  <a:solidFill>
                    <a:schemeClr val="tx1">
                      <a:lumMod val="50000"/>
                      <a:lumOff val="50000"/>
                    </a:schemeClr>
                  </a:solidFill>
                </a:rPr>
                <a:t>在项目操作之前，需要流程图来确定基本的研究方向和研究步骤</a:t>
              </a:r>
              <a:endParaRPr lang="zh-CN" sz="1000" dirty="0">
                <a:solidFill>
                  <a:schemeClr val="tx1">
                    <a:lumMod val="50000"/>
                    <a:lumOff val="50000"/>
                  </a:schemeClr>
                </a:solidFill>
              </a:endParaRPr>
            </a:p>
          </p:txBody>
        </p:sp>
      </p:grpSp>
      <p:grpSp>
        <p:nvGrpSpPr>
          <p:cNvPr id="13" name="组合 12"/>
          <p:cNvGrpSpPr/>
          <p:nvPr/>
        </p:nvGrpSpPr>
        <p:grpSpPr>
          <a:xfrm>
            <a:off x="1848618" y="1741771"/>
            <a:ext cx="8494314" cy="1275148"/>
            <a:chOff x="1944324" y="2791426"/>
            <a:chExt cx="8494314" cy="1275148"/>
          </a:xfrm>
        </p:grpSpPr>
        <p:sp>
          <p:nvSpPr>
            <p:cNvPr id="5" name="矩形: 圆角 4"/>
            <p:cNvSpPr/>
            <p:nvPr/>
          </p:nvSpPr>
          <p:spPr>
            <a:xfrm>
              <a:off x="1944324" y="2791426"/>
              <a:ext cx="1386204" cy="1275148"/>
            </a:xfrm>
            <a:prstGeom prst="roundRect">
              <a:avLst/>
            </a:prstGeom>
            <a:solidFill>
              <a:srgbClr val="DCDCD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4313694" y="2791426"/>
              <a:ext cx="1386204" cy="1275148"/>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6683064" y="2791426"/>
              <a:ext cx="1386204" cy="1275148"/>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9052434" y="2791426"/>
              <a:ext cx="1386204" cy="1275148"/>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235154" y="2044840"/>
            <a:ext cx="7722510" cy="669794"/>
            <a:chOff x="2391999" y="3121800"/>
            <a:chExt cx="7722510" cy="669794"/>
          </a:xfrm>
        </p:grpSpPr>
        <p:pic>
          <p:nvPicPr>
            <p:cNvPr id="27" name="图形 26" descr="便携式计算机"/>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91999" y="3121800"/>
              <a:ext cx="614400" cy="614400"/>
            </a:xfrm>
            <a:prstGeom prst="rect">
              <a:avLst/>
            </a:prstGeom>
          </p:spPr>
        </p:pic>
        <p:pic>
          <p:nvPicPr>
            <p:cNvPr id="29" name="图形 28" descr="显示器"/>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1369" y="3166342"/>
              <a:ext cx="614400" cy="614400"/>
            </a:xfrm>
            <a:prstGeom prst="rect">
              <a:avLst/>
            </a:prstGeom>
          </p:spPr>
        </p:pic>
        <p:pic>
          <p:nvPicPr>
            <p:cNvPr id="31" name="图形 30" descr="智能手机"/>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0739" y="3177194"/>
              <a:ext cx="614400" cy="614400"/>
            </a:xfrm>
            <a:prstGeom prst="rect">
              <a:avLst/>
            </a:prstGeom>
          </p:spPr>
        </p:pic>
        <p:pic>
          <p:nvPicPr>
            <p:cNvPr id="33" name="图形 32" descr="平板电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0109" y="3177194"/>
              <a:ext cx="614400" cy="614400"/>
            </a:xfrm>
            <a:prstGeom prst="rect">
              <a:avLst/>
            </a:prstGeom>
          </p:spPr>
        </p:pic>
      </p:grpSp>
      <p:sp>
        <p:nvSpPr>
          <p:cNvPr id="219" name=" 219"/>
          <p:cNvSpPr/>
          <p:nvPr/>
        </p:nvSpPr>
        <p:spPr>
          <a:xfrm>
            <a:off x="305435" y="4146550"/>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6" name="文本框 25"/>
          <p:cNvSpPr txBox="1"/>
          <p:nvPr/>
        </p:nvSpPr>
        <p:spPr>
          <a:xfrm>
            <a:off x="326390" y="4316095"/>
            <a:ext cx="459740" cy="948690"/>
          </a:xfrm>
          <a:prstGeom prst="rect">
            <a:avLst/>
          </a:prstGeom>
          <a:noFill/>
        </p:spPr>
        <p:txBody>
          <a:bodyPr vert="eaVert" wrap="square" rtlCol="0">
            <a:spAutoFit/>
          </a:bodyPr>
          <a:p>
            <a:r>
              <a:rPr lang="en-US" altLang="zh-CN"/>
              <a:t>   </a:t>
            </a:r>
            <a:r>
              <a:rPr lang="zh-CN" altLang="en-US"/>
              <a:t>开始 </a:t>
            </a:r>
            <a:endParaRPr lang="zh-CN" altLang="en-US"/>
          </a:p>
        </p:txBody>
      </p:sp>
      <p:sp>
        <p:nvSpPr>
          <p:cNvPr id="28" name="菱形 27"/>
          <p:cNvSpPr/>
          <p:nvPr/>
        </p:nvSpPr>
        <p:spPr>
          <a:xfrm>
            <a:off x="1159510" y="4315460"/>
            <a:ext cx="688975" cy="9017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0" name="菱形 29"/>
          <p:cNvSpPr/>
          <p:nvPr/>
        </p:nvSpPr>
        <p:spPr>
          <a:xfrm>
            <a:off x="2198370" y="4339590"/>
            <a:ext cx="688975" cy="9017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2" name="菱形 31"/>
          <p:cNvSpPr/>
          <p:nvPr/>
        </p:nvSpPr>
        <p:spPr>
          <a:xfrm>
            <a:off x="3234690" y="4363085"/>
            <a:ext cx="688975" cy="9017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7" name="文本框 36"/>
          <p:cNvSpPr txBox="1"/>
          <p:nvPr/>
        </p:nvSpPr>
        <p:spPr>
          <a:xfrm>
            <a:off x="1268730" y="4479290"/>
            <a:ext cx="459740" cy="888365"/>
          </a:xfrm>
          <a:prstGeom prst="rect">
            <a:avLst/>
          </a:prstGeom>
          <a:noFill/>
        </p:spPr>
        <p:txBody>
          <a:bodyPr vert="eaVert" wrap="square" rtlCol="0">
            <a:spAutoFit/>
          </a:bodyPr>
          <a:p>
            <a:r>
              <a:rPr lang="zh-CN" altLang="en-US"/>
              <a:t>按钮</a:t>
            </a:r>
            <a:r>
              <a:rPr lang="en-US" altLang="zh-CN"/>
              <a:t>1</a:t>
            </a:r>
            <a:endParaRPr lang="en-US" altLang="zh-CN"/>
          </a:p>
        </p:txBody>
      </p:sp>
      <p:sp>
        <p:nvSpPr>
          <p:cNvPr id="39" name="文本框 38"/>
          <p:cNvSpPr txBox="1"/>
          <p:nvPr/>
        </p:nvSpPr>
        <p:spPr>
          <a:xfrm>
            <a:off x="2311400" y="4479290"/>
            <a:ext cx="459740" cy="888365"/>
          </a:xfrm>
          <a:prstGeom prst="rect">
            <a:avLst/>
          </a:prstGeom>
          <a:noFill/>
        </p:spPr>
        <p:txBody>
          <a:bodyPr vert="eaVert" wrap="square" rtlCol="0">
            <a:spAutoFit/>
          </a:bodyPr>
          <a:p>
            <a:r>
              <a:rPr lang="zh-CN" altLang="en-US"/>
              <a:t>按钮</a:t>
            </a:r>
            <a:r>
              <a:rPr lang="en-US" altLang="zh-CN"/>
              <a:t>2</a:t>
            </a:r>
            <a:endParaRPr lang="en-US" altLang="zh-CN"/>
          </a:p>
        </p:txBody>
      </p:sp>
      <p:sp>
        <p:nvSpPr>
          <p:cNvPr id="40" name="文本框 39"/>
          <p:cNvSpPr txBox="1"/>
          <p:nvPr/>
        </p:nvSpPr>
        <p:spPr>
          <a:xfrm>
            <a:off x="3348990" y="4545965"/>
            <a:ext cx="459740" cy="888365"/>
          </a:xfrm>
          <a:prstGeom prst="rect">
            <a:avLst/>
          </a:prstGeom>
          <a:noFill/>
        </p:spPr>
        <p:txBody>
          <a:bodyPr vert="eaVert" wrap="square" rtlCol="0">
            <a:spAutoFit/>
          </a:bodyPr>
          <a:p>
            <a:r>
              <a:rPr lang="zh-CN" altLang="en-US"/>
              <a:t>按钮</a:t>
            </a:r>
            <a:r>
              <a:rPr lang="en-US" altLang="zh-CN"/>
              <a:t>3</a:t>
            </a:r>
            <a:endParaRPr lang="en-US" altLang="zh-CN"/>
          </a:p>
        </p:txBody>
      </p:sp>
      <p:sp>
        <p:nvSpPr>
          <p:cNvPr id="42" name=" 219"/>
          <p:cNvSpPr/>
          <p:nvPr/>
        </p:nvSpPr>
        <p:spPr>
          <a:xfrm>
            <a:off x="4376420" y="4170045"/>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3" name="文本框 42"/>
          <p:cNvSpPr txBox="1"/>
          <p:nvPr/>
        </p:nvSpPr>
        <p:spPr>
          <a:xfrm>
            <a:off x="4376420" y="4315460"/>
            <a:ext cx="459740" cy="1141730"/>
          </a:xfrm>
          <a:prstGeom prst="rect">
            <a:avLst/>
          </a:prstGeom>
          <a:noFill/>
        </p:spPr>
        <p:txBody>
          <a:bodyPr vert="eaVert" wrap="square" rtlCol="0">
            <a:spAutoFit/>
          </a:bodyPr>
          <a:p>
            <a:r>
              <a:rPr lang="zh-CN"/>
              <a:t>数据读取</a:t>
            </a:r>
            <a:endParaRPr lang="zh-CN"/>
          </a:p>
        </p:txBody>
      </p:sp>
      <p:sp>
        <p:nvSpPr>
          <p:cNvPr id="44" name="椭圆 43"/>
          <p:cNvSpPr/>
          <p:nvPr/>
        </p:nvSpPr>
        <p:spPr>
          <a:xfrm>
            <a:off x="5454650" y="4295775"/>
            <a:ext cx="1003300" cy="10718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5" name="文本框 44"/>
          <p:cNvSpPr txBox="1"/>
          <p:nvPr/>
        </p:nvSpPr>
        <p:spPr>
          <a:xfrm>
            <a:off x="5706110" y="4352290"/>
            <a:ext cx="459740" cy="1141730"/>
          </a:xfrm>
          <a:prstGeom prst="rect">
            <a:avLst/>
          </a:prstGeom>
          <a:noFill/>
        </p:spPr>
        <p:txBody>
          <a:bodyPr vert="eaVert" wrap="square" rtlCol="0">
            <a:spAutoFit/>
          </a:bodyPr>
          <a:p>
            <a:r>
              <a:rPr lang="zh-CN"/>
              <a:t>分析选择</a:t>
            </a:r>
            <a:endParaRPr lang="zh-CN"/>
          </a:p>
        </p:txBody>
      </p:sp>
      <p:sp>
        <p:nvSpPr>
          <p:cNvPr id="46" name=" 219"/>
          <p:cNvSpPr/>
          <p:nvPr/>
        </p:nvSpPr>
        <p:spPr>
          <a:xfrm>
            <a:off x="7108190" y="3577590"/>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7" name="文本框 46"/>
          <p:cNvSpPr txBox="1"/>
          <p:nvPr/>
        </p:nvSpPr>
        <p:spPr>
          <a:xfrm>
            <a:off x="7108190" y="3577590"/>
            <a:ext cx="459740" cy="1141730"/>
          </a:xfrm>
          <a:prstGeom prst="rect">
            <a:avLst/>
          </a:prstGeom>
          <a:noFill/>
        </p:spPr>
        <p:txBody>
          <a:bodyPr vert="eaVert" wrap="square" rtlCol="0">
            <a:spAutoFit/>
          </a:bodyPr>
          <a:p>
            <a:r>
              <a:rPr lang="en-US" altLang="zh-CN"/>
              <a:t>    </a:t>
            </a:r>
            <a:r>
              <a:rPr lang="zh-CN"/>
              <a:t>情况</a:t>
            </a:r>
            <a:r>
              <a:rPr lang="en-US" altLang="zh-CN"/>
              <a:t>1</a:t>
            </a:r>
            <a:endParaRPr lang="en-US" altLang="zh-CN"/>
          </a:p>
        </p:txBody>
      </p:sp>
      <p:sp>
        <p:nvSpPr>
          <p:cNvPr id="48" name="矩形 47"/>
          <p:cNvSpPr/>
          <p:nvPr/>
        </p:nvSpPr>
        <p:spPr>
          <a:xfrm flipH="1">
            <a:off x="7072630" y="4965700"/>
            <a:ext cx="572770" cy="275590"/>
          </a:xfrm>
          <a:prstGeom prst="rect">
            <a:avLst/>
          </a:prstGeom>
          <a:noFill/>
          <a:ln>
            <a:noFill/>
          </a:ln>
        </p:spPr>
        <p:txBody>
          <a:bodyPr wrap="square" rtlCol="0" anchor="t">
            <a:spAutoFit/>
          </a:bodyPr>
          <a:p>
            <a:pPr algn="ctr"/>
            <a:r>
              <a:rPr lang="zh-CN" altLang="en-US" sz="1200" b="1">
                <a:ln/>
                <a:solidFill>
                  <a:schemeClr val="tx1"/>
                </a:solidFill>
                <a:effectLst>
                  <a:outerShdw blurRad="38100" dist="19050" dir="2700000" algn="tl" rotWithShape="0">
                    <a:schemeClr val="dk1">
                      <a:alpha val="40000"/>
                    </a:schemeClr>
                  </a:outerShdw>
                </a:effectLst>
              </a:rPr>
              <a:t>。。。</a:t>
            </a:r>
            <a:endParaRPr lang="zh-CN" altLang="en-US" sz="1200" b="1">
              <a:ln/>
              <a:solidFill>
                <a:schemeClr val="tx1"/>
              </a:solidFill>
              <a:effectLst>
                <a:outerShdw blurRad="38100" dist="19050" dir="2700000" algn="tl" rotWithShape="0">
                  <a:schemeClr val="dk1">
                    <a:alpha val="40000"/>
                  </a:schemeClr>
                </a:outerShdw>
              </a:effectLst>
            </a:endParaRPr>
          </a:p>
        </p:txBody>
      </p:sp>
      <p:sp>
        <p:nvSpPr>
          <p:cNvPr id="49" name=" 219"/>
          <p:cNvSpPr/>
          <p:nvPr/>
        </p:nvSpPr>
        <p:spPr>
          <a:xfrm>
            <a:off x="7108190" y="5434330"/>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0" name="文本框 49"/>
          <p:cNvSpPr txBox="1"/>
          <p:nvPr/>
        </p:nvSpPr>
        <p:spPr>
          <a:xfrm>
            <a:off x="7129145" y="5507355"/>
            <a:ext cx="459740" cy="1141730"/>
          </a:xfrm>
          <a:prstGeom prst="rect">
            <a:avLst/>
          </a:prstGeom>
          <a:noFill/>
        </p:spPr>
        <p:txBody>
          <a:bodyPr vert="eaVert" wrap="square" rtlCol="0">
            <a:spAutoFit/>
          </a:bodyPr>
          <a:p>
            <a:r>
              <a:rPr lang="en-US" altLang="zh-CN"/>
              <a:t>    </a:t>
            </a:r>
            <a:r>
              <a:rPr lang="zh-CN"/>
              <a:t>情况</a:t>
            </a:r>
            <a:r>
              <a:rPr lang="en-US" altLang="zh-CN"/>
              <a:t>N</a:t>
            </a:r>
            <a:endParaRPr lang="en-US" altLang="zh-CN"/>
          </a:p>
        </p:txBody>
      </p:sp>
      <p:sp>
        <p:nvSpPr>
          <p:cNvPr id="51" name=" 219"/>
          <p:cNvSpPr/>
          <p:nvPr/>
        </p:nvSpPr>
        <p:spPr>
          <a:xfrm>
            <a:off x="8214995" y="3577590"/>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2" name=" 219"/>
          <p:cNvSpPr/>
          <p:nvPr/>
        </p:nvSpPr>
        <p:spPr>
          <a:xfrm>
            <a:off x="8214995" y="5434330"/>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3" name=" 219"/>
          <p:cNvSpPr/>
          <p:nvPr/>
        </p:nvSpPr>
        <p:spPr>
          <a:xfrm>
            <a:off x="9343390" y="3577590"/>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4" name="文本框 53"/>
          <p:cNvSpPr txBox="1"/>
          <p:nvPr/>
        </p:nvSpPr>
        <p:spPr>
          <a:xfrm>
            <a:off x="8235950" y="3650615"/>
            <a:ext cx="459740" cy="1314450"/>
          </a:xfrm>
          <a:prstGeom prst="rect">
            <a:avLst/>
          </a:prstGeom>
          <a:noFill/>
        </p:spPr>
        <p:txBody>
          <a:bodyPr vert="eaVert" wrap="square" rtlCol="0">
            <a:spAutoFit/>
          </a:bodyPr>
          <a:p>
            <a:r>
              <a:rPr lang="zh-CN"/>
              <a:t>读取并显示</a:t>
            </a:r>
            <a:endParaRPr lang="zh-CN"/>
          </a:p>
        </p:txBody>
      </p:sp>
      <p:sp>
        <p:nvSpPr>
          <p:cNvPr id="55" name="文本框 54"/>
          <p:cNvSpPr txBox="1"/>
          <p:nvPr/>
        </p:nvSpPr>
        <p:spPr>
          <a:xfrm>
            <a:off x="9364345" y="3650615"/>
            <a:ext cx="459740" cy="1141730"/>
          </a:xfrm>
          <a:prstGeom prst="rect">
            <a:avLst/>
          </a:prstGeom>
          <a:noFill/>
        </p:spPr>
        <p:txBody>
          <a:bodyPr vert="eaVert" wrap="square" rtlCol="0">
            <a:spAutoFit/>
          </a:bodyPr>
          <a:p>
            <a:r>
              <a:rPr lang="en-US" altLang="zh-CN"/>
              <a:t>    </a:t>
            </a:r>
            <a:r>
              <a:rPr lang="zh-CN"/>
              <a:t>结束</a:t>
            </a:r>
            <a:endParaRPr lang="zh-CN"/>
          </a:p>
        </p:txBody>
      </p:sp>
      <p:sp>
        <p:nvSpPr>
          <p:cNvPr id="56" name="文本框 55"/>
          <p:cNvSpPr txBox="1"/>
          <p:nvPr/>
        </p:nvSpPr>
        <p:spPr>
          <a:xfrm>
            <a:off x="8256905" y="5368290"/>
            <a:ext cx="459740" cy="1554480"/>
          </a:xfrm>
          <a:prstGeom prst="rect">
            <a:avLst/>
          </a:prstGeom>
          <a:noFill/>
        </p:spPr>
        <p:txBody>
          <a:bodyPr vert="eaVert" wrap="square" rtlCol="0">
            <a:spAutoFit/>
          </a:bodyPr>
          <a:p>
            <a:r>
              <a:rPr lang="zh-CN"/>
              <a:t>读取电池状态</a:t>
            </a:r>
            <a:endParaRPr lang="zh-CN"/>
          </a:p>
        </p:txBody>
      </p:sp>
      <p:sp>
        <p:nvSpPr>
          <p:cNvPr id="135" name=" 135"/>
          <p:cNvSpPr/>
          <p:nvPr/>
        </p:nvSpPr>
        <p:spPr>
          <a:xfrm>
            <a:off x="7648575" y="4205605"/>
            <a:ext cx="566420" cy="9017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0" name=" 135"/>
          <p:cNvSpPr/>
          <p:nvPr/>
        </p:nvSpPr>
        <p:spPr>
          <a:xfrm>
            <a:off x="1873885" y="4728210"/>
            <a:ext cx="327025" cy="7556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35"/>
          <p:cNvSpPr/>
          <p:nvPr/>
        </p:nvSpPr>
        <p:spPr>
          <a:xfrm>
            <a:off x="818515" y="4719320"/>
            <a:ext cx="327025" cy="7556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 135"/>
          <p:cNvSpPr/>
          <p:nvPr/>
        </p:nvSpPr>
        <p:spPr>
          <a:xfrm>
            <a:off x="2907665" y="4752340"/>
            <a:ext cx="327025" cy="7556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 135"/>
          <p:cNvSpPr/>
          <p:nvPr/>
        </p:nvSpPr>
        <p:spPr>
          <a:xfrm>
            <a:off x="3966210" y="4775835"/>
            <a:ext cx="410210" cy="7620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0" name=" 160"/>
          <p:cNvSpPr/>
          <p:nvPr/>
        </p:nvSpPr>
        <p:spPr>
          <a:xfrm>
            <a:off x="6395085" y="3983355"/>
            <a:ext cx="705485" cy="53530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4" name=" 135"/>
          <p:cNvSpPr/>
          <p:nvPr/>
        </p:nvSpPr>
        <p:spPr>
          <a:xfrm>
            <a:off x="4888230" y="4775200"/>
            <a:ext cx="566420" cy="9017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5" name=" 135"/>
          <p:cNvSpPr/>
          <p:nvPr/>
        </p:nvSpPr>
        <p:spPr>
          <a:xfrm>
            <a:off x="8776970" y="4206240"/>
            <a:ext cx="566420" cy="9017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8" name=" 160"/>
          <p:cNvSpPr/>
          <p:nvPr/>
        </p:nvSpPr>
        <p:spPr>
          <a:xfrm flipV="1">
            <a:off x="6268720" y="5264785"/>
            <a:ext cx="840105" cy="62674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9" name=" 135"/>
          <p:cNvSpPr/>
          <p:nvPr/>
        </p:nvSpPr>
        <p:spPr>
          <a:xfrm>
            <a:off x="7645400" y="6033135"/>
            <a:ext cx="566420" cy="9017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1" name=" 219"/>
          <p:cNvSpPr/>
          <p:nvPr/>
        </p:nvSpPr>
        <p:spPr>
          <a:xfrm>
            <a:off x="1252855" y="5501640"/>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2" name=" 219"/>
          <p:cNvSpPr/>
          <p:nvPr/>
        </p:nvSpPr>
        <p:spPr>
          <a:xfrm>
            <a:off x="2290445" y="5507355"/>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3" name=" 219"/>
          <p:cNvSpPr/>
          <p:nvPr/>
        </p:nvSpPr>
        <p:spPr>
          <a:xfrm>
            <a:off x="3328035" y="5507355"/>
            <a:ext cx="501650" cy="128778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 135"/>
          <p:cNvSpPr/>
          <p:nvPr/>
        </p:nvSpPr>
        <p:spPr>
          <a:xfrm rot="5400000">
            <a:off x="1363345" y="5354320"/>
            <a:ext cx="268605" cy="7620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6" name=" 135"/>
          <p:cNvSpPr/>
          <p:nvPr/>
        </p:nvSpPr>
        <p:spPr>
          <a:xfrm rot="5400000">
            <a:off x="2406650" y="5360670"/>
            <a:ext cx="268605" cy="7620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7" name=" 135"/>
          <p:cNvSpPr/>
          <p:nvPr/>
        </p:nvSpPr>
        <p:spPr>
          <a:xfrm rot="5400000">
            <a:off x="3444875" y="5360670"/>
            <a:ext cx="268605" cy="7620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8" name="文本框 77"/>
          <p:cNvSpPr txBox="1"/>
          <p:nvPr/>
        </p:nvSpPr>
        <p:spPr>
          <a:xfrm>
            <a:off x="1268095" y="5760720"/>
            <a:ext cx="459740" cy="888365"/>
          </a:xfrm>
          <a:prstGeom prst="rect">
            <a:avLst/>
          </a:prstGeom>
          <a:noFill/>
        </p:spPr>
        <p:txBody>
          <a:bodyPr vert="eaVert" wrap="square" rtlCol="0">
            <a:spAutoFit/>
          </a:bodyPr>
          <a:p>
            <a:r>
              <a:rPr lang="zh-CN"/>
              <a:t>模式</a:t>
            </a:r>
            <a:r>
              <a:rPr lang="en-US" altLang="zh-CN"/>
              <a:t>1</a:t>
            </a:r>
            <a:endParaRPr lang="en-US" altLang="zh-CN"/>
          </a:p>
        </p:txBody>
      </p:sp>
      <p:sp>
        <p:nvSpPr>
          <p:cNvPr id="79" name="文本框 78"/>
          <p:cNvSpPr txBox="1"/>
          <p:nvPr/>
        </p:nvSpPr>
        <p:spPr>
          <a:xfrm>
            <a:off x="2311400" y="5701665"/>
            <a:ext cx="459740" cy="888365"/>
          </a:xfrm>
          <a:prstGeom prst="rect">
            <a:avLst/>
          </a:prstGeom>
          <a:noFill/>
        </p:spPr>
        <p:txBody>
          <a:bodyPr vert="eaVert" wrap="square" rtlCol="0">
            <a:spAutoFit/>
          </a:bodyPr>
          <a:p>
            <a:r>
              <a:rPr lang="zh-CN"/>
              <a:t>模式</a:t>
            </a:r>
            <a:r>
              <a:rPr lang="en-US" altLang="zh-CN"/>
              <a:t>2</a:t>
            </a:r>
            <a:endParaRPr lang="en-US" altLang="zh-CN"/>
          </a:p>
        </p:txBody>
      </p:sp>
      <p:sp>
        <p:nvSpPr>
          <p:cNvPr id="80" name="文本框 79"/>
          <p:cNvSpPr txBox="1"/>
          <p:nvPr/>
        </p:nvSpPr>
        <p:spPr>
          <a:xfrm>
            <a:off x="3369945" y="5701030"/>
            <a:ext cx="459740" cy="888365"/>
          </a:xfrm>
          <a:prstGeom prst="rect">
            <a:avLst/>
          </a:prstGeom>
          <a:noFill/>
        </p:spPr>
        <p:txBody>
          <a:bodyPr vert="eaVert" wrap="square" rtlCol="0">
            <a:spAutoFit/>
          </a:bodyPr>
          <a:p>
            <a:r>
              <a:rPr lang="zh-CN"/>
              <a:t>模式</a:t>
            </a:r>
            <a:r>
              <a:rPr lang="en-US" altLang="zh-CN"/>
              <a:t>3</a:t>
            </a:r>
            <a:endParaRPr lang="en-US" altLang="zh-CN"/>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6827630" cy="4009574"/>
            <a:chOff x="-1373255" y="-1275082"/>
            <a:chExt cx="6827630"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mj-ea"/>
                </a:rPr>
                <a:t>成功项目展示</a:t>
              </a:r>
              <a:endParaRPr lang="zh-CN" altLang="en-US" sz="2400" dirty="0">
                <a:solidFill>
                  <a:schemeClr val="tx1">
                    <a:lumMod val="75000"/>
                    <a:lumOff val="25000"/>
                  </a:schemeClr>
                </a:solidFill>
                <a:latin typeface="+mj-ea"/>
              </a:endParaRPr>
            </a:p>
          </p:txBody>
        </p:sp>
        <p:sp>
          <p:nvSpPr>
            <p:cNvPr id="8" name="文本框 7"/>
            <p:cNvSpPr txBox="1"/>
            <p:nvPr/>
          </p:nvSpPr>
          <p:spPr>
            <a:xfrm>
              <a:off x="576471" y="1208879"/>
              <a:ext cx="4877904" cy="321945"/>
            </a:xfrm>
            <a:prstGeom prst="rect">
              <a:avLst/>
            </a:prstGeom>
            <a:noFill/>
          </p:spPr>
          <p:txBody>
            <a:bodyPr wrap="square" rtlCol="0">
              <a:spAutoFit/>
            </a:bodyPr>
            <a:lstStyle/>
            <a:p>
              <a:pPr>
                <a:lnSpc>
                  <a:spcPct val="150000"/>
                </a:lnSpc>
              </a:pPr>
              <a:r>
                <a:rPr lang="zh-CN" sz="1000" dirty="0">
                  <a:solidFill>
                    <a:schemeClr val="tx1">
                      <a:lumMod val="50000"/>
                      <a:lumOff val="50000"/>
                    </a:schemeClr>
                  </a:solidFill>
                </a:rPr>
                <a:t>视频展示</a:t>
              </a:r>
              <a:endParaRPr lang="zh-CN" sz="1000" dirty="0">
                <a:solidFill>
                  <a:schemeClr val="tx1">
                    <a:lumMod val="50000"/>
                    <a:lumOff val="50000"/>
                  </a:schemeClr>
                </a:solidFill>
              </a:endParaRPr>
            </a:p>
          </p:txBody>
        </p:sp>
      </p:grpSp>
      <p:pic>
        <p:nvPicPr>
          <p:cNvPr id="10" name="序列 0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666240" y="1617345"/>
            <a:ext cx="6858000" cy="4572000"/>
          </a:xfrm>
          <a:prstGeom prst="rect">
            <a:avLst/>
          </a:prstGeom>
        </p:spPr>
      </p:pic>
    </p:spTree>
  </p:cSld>
  <p:clrMapOvr>
    <a:masterClrMapping/>
  </p:clrMapOvr>
  <p:transition spd="med">
    <p:pull/>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10"/>
                </p:tgtEl>
              </p:cMediaNode>
            </p:video>
            <p:seq concurrent="1" nextAc="seek">
              <p:cTn id="3" restart="whenNotActive" fill="hold" evtFilter="cancelBubble" nodeType="interactiveSeq">
                <p:stCondLst>
                  <p:cond evt="onClick" delay="0">
                    <p:tgtEl>
                      <p:spTgt spid="10"/>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38530" y="-2579087"/>
            <a:ext cx="9203382" cy="13435834"/>
            <a:chOff x="-3138530" y="-2579087"/>
            <a:chExt cx="9203382" cy="13435834"/>
          </a:xfrm>
          <a:blipFill dpi="0" rotWithShape="1">
            <a:blip r:embed="rId1"/>
            <a:srcRect/>
            <a:tile tx="0" ty="0" sx="100000" sy="100000" flip="none" algn="l"/>
          </a:blipFill>
        </p:grpSpPr>
        <p:sp>
          <p:nvSpPr>
            <p:cNvPr id="2" name="矩形: 圆角 1"/>
            <p:cNvSpPr/>
            <p:nvPr/>
          </p:nvSpPr>
          <p:spPr>
            <a:xfrm rot="19103247">
              <a:off x="-3138530" y="1003257"/>
              <a:ext cx="557138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775033" y="1467013"/>
            <a:ext cx="7474442" cy="2514382"/>
            <a:chOff x="4223913" y="1283393"/>
            <a:chExt cx="7474442" cy="2514382"/>
          </a:xfrm>
        </p:grpSpPr>
        <p:sp>
          <p:nvSpPr>
            <p:cNvPr id="7" name="矩形 6"/>
            <p:cNvSpPr/>
            <p:nvPr/>
          </p:nvSpPr>
          <p:spPr>
            <a:xfrm>
              <a:off x="4223913" y="2711614"/>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chemeClr val="tx1">
                      <a:lumMod val="75000"/>
                      <a:lumOff val="25000"/>
                    </a:schemeClr>
                  </a:solidFill>
                </a:rPr>
                <a:t>项目展望</a:t>
              </a:r>
              <a:endParaRPr lang="zh-CN" altLang="en-US" sz="6000" dirty="0">
                <a:solidFill>
                  <a:schemeClr val="tx1">
                    <a:lumMod val="75000"/>
                    <a:lumOff val="25000"/>
                  </a:schemeClr>
                </a:solidFill>
              </a:endParaRPr>
            </a:p>
          </p:txBody>
        </p:sp>
        <p:sp>
          <p:nvSpPr>
            <p:cNvPr id="6" name="矩形 5"/>
            <p:cNvSpPr/>
            <p:nvPr/>
          </p:nvSpPr>
          <p:spPr>
            <a:xfrm>
              <a:off x="6261542" y="1283393"/>
              <a:ext cx="3399181" cy="1237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tx1">
                      <a:lumMod val="75000"/>
                      <a:lumOff val="25000"/>
                    </a:schemeClr>
                  </a:solidFill>
                </a:rPr>
                <a:t>04</a:t>
              </a:r>
              <a:endParaRPr lang="zh-CN" altLang="en-US" sz="9600" b="1" dirty="0">
                <a:solidFill>
                  <a:schemeClr val="tx1">
                    <a:lumMod val="75000"/>
                    <a:lumOff val="25000"/>
                  </a:schemeClr>
                </a:solidFill>
              </a:endParaRPr>
            </a:p>
          </p:txBody>
        </p:sp>
      </p:gr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1582098">
            <a:off x="-1373505" y="-1275080"/>
            <a:ext cx="2746375" cy="4009390"/>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原创设计师QQ598969553             _11"/>
          <p:cNvGrpSpPr/>
          <p:nvPr/>
        </p:nvGrpSpPr>
        <p:grpSpPr>
          <a:xfrm>
            <a:off x="7576930" y="1414417"/>
            <a:ext cx="2676940" cy="4250530"/>
            <a:chOff x="3638050" y="1545565"/>
            <a:chExt cx="1858011" cy="2950210"/>
          </a:xfrm>
        </p:grpSpPr>
        <p:sp>
          <p:nvSpPr>
            <p:cNvPr id="11" name="Freeform 5"/>
            <p:cNvSpPr/>
            <p:nvPr/>
          </p:nvSpPr>
          <p:spPr bwMode="auto">
            <a:xfrm>
              <a:off x="3638050" y="2317028"/>
              <a:ext cx="373015" cy="754508"/>
            </a:xfrm>
            <a:custGeom>
              <a:avLst/>
              <a:gdLst>
                <a:gd name="T0" fmla="*/ 8 w 112"/>
                <a:gd name="T1" fmla="*/ 0 h 226"/>
                <a:gd name="T2" fmla="*/ 15 w 112"/>
                <a:gd name="T3" fmla="*/ 126 h 226"/>
                <a:gd name="T4" fmla="*/ 61 w 112"/>
                <a:gd name="T5" fmla="*/ 226 h 226"/>
                <a:gd name="T6" fmla="*/ 112 w 112"/>
                <a:gd name="T7" fmla="*/ 226 h 226"/>
                <a:gd name="T8" fmla="*/ 71 w 112"/>
                <a:gd name="T9" fmla="*/ 145 h 226"/>
                <a:gd name="T10" fmla="*/ 56 w 112"/>
                <a:gd name="T11" fmla="*/ 0 h 226"/>
                <a:gd name="T12" fmla="*/ 8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8" y="0"/>
                  </a:moveTo>
                  <a:cubicBezTo>
                    <a:pt x="0" y="51"/>
                    <a:pt x="8" y="96"/>
                    <a:pt x="15" y="126"/>
                  </a:cubicBezTo>
                  <a:cubicBezTo>
                    <a:pt x="22" y="153"/>
                    <a:pt x="41" y="191"/>
                    <a:pt x="61" y="226"/>
                  </a:cubicBezTo>
                  <a:cubicBezTo>
                    <a:pt x="112" y="226"/>
                    <a:pt x="112" y="226"/>
                    <a:pt x="112" y="226"/>
                  </a:cubicBezTo>
                  <a:cubicBezTo>
                    <a:pt x="99" y="203"/>
                    <a:pt x="84" y="176"/>
                    <a:pt x="71" y="145"/>
                  </a:cubicBezTo>
                  <a:cubicBezTo>
                    <a:pt x="56" y="107"/>
                    <a:pt x="47" y="54"/>
                    <a:pt x="56" y="0"/>
                  </a:cubicBezTo>
                  <a:lnTo>
                    <a:pt x="8" y="0"/>
                  </a:lnTo>
                  <a:close/>
                </a:path>
              </a:pathLst>
            </a:custGeom>
            <a:solidFill>
              <a:schemeClr val="accent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6"/>
            <p:cNvSpPr/>
            <p:nvPr/>
          </p:nvSpPr>
          <p:spPr bwMode="auto">
            <a:xfrm>
              <a:off x="3664896" y="1545565"/>
              <a:ext cx="897215" cy="761573"/>
            </a:xfrm>
            <a:custGeom>
              <a:avLst/>
              <a:gdLst>
                <a:gd name="T0" fmla="*/ 48 w 269"/>
                <a:gd name="T1" fmla="*/ 228 h 228"/>
                <a:gd name="T2" fmla="*/ 91 w 269"/>
                <a:gd name="T3" fmla="*/ 130 h 228"/>
                <a:gd name="T4" fmla="*/ 269 w 269"/>
                <a:gd name="T5" fmla="*/ 46 h 228"/>
                <a:gd name="T6" fmla="*/ 269 w 269"/>
                <a:gd name="T7" fmla="*/ 0 h 228"/>
                <a:gd name="T8" fmla="*/ 50 w 269"/>
                <a:gd name="T9" fmla="*/ 110 h 228"/>
                <a:gd name="T10" fmla="*/ 0 w 269"/>
                <a:gd name="T11" fmla="*/ 228 h 228"/>
                <a:gd name="T12" fmla="*/ 48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48" y="228"/>
                  </a:moveTo>
                  <a:cubicBezTo>
                    <a:pt x="54" y="194"/>
                    <a:pt x="67" y="160"/>
                    <a:pt x="91" y="130"/>
                  </a:cubicBezTo>
                  <a:cubicBezTo>
                    <a:pt x="153" y="50"/>
                    <a:pt x="246" y="46"/>
                    <a:pt x="269" y="46"/>
                  </a:cubicBezTo>
                  <a:cubicBezTo>
                    <a:pt x="269" y="0"/>
                    <a:pt x="269" y="0"/>
                    <a:pt x="269" y="0"/>
                  </a:cubicBezTo>
                  <a:cubicBezTo>
                    <a:pt x="226" y="0"/>
                    <a:pt x="123" y="10"/>
                    <a:pt x="50" y="110"/>
                  </a:cubicBezTo>
                  <a:cubicBezTo>
                    <a:pt x="21" y="150"/>
                    <a:pt x="6" y="190"/>
                    <a:pt x="0" y="228"/>
                  </a:cubicBezTo>
                  <a:lnTo>
                    <a:pt x="48" y="228"/>
                  </a:lnTo>
                  <a:close/>
                </a:path>
              </a:pathLst>
            </a:custGeom>
            <a:solidFill>
              <a:schemeClr val="accent1">
                <a:lumMod val="9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7"/>
            <p:cNvSpPr/>
            <p:nvPr/>
          </p:nvSpPr>
          <p:spPr bwMode="auto">
            <a:xfrm>
              <a:off x="3847164" y="3081427"/>
              <a:ext cx="714946" cy="757334"/>
            </a:xfrm>
            <a:custGeom>
              <a:avLst/>
              <a:gdLst>
                <a:gd name="T0" fmla="*/ 108 w 214"/>
                <a:gd name="T1" fmla="*/ 146 h 227"/>
                <a:gd name="T2" fmla="*/ 82 w 214"/>
                <a:gd name="T3" fmla="*/ 51 h 227"/>
                <a:gd name="T4" fmla="*/ 51 w 214"/>
                <a:gd name="T5" fmla="*/ 0 h 227"/>
                <a:gd name="T6" fmla="*/ 0 w 214"/>
                <a:gd name="T7" fmla="*/ 0 h 227"/>
                <a:gd name="T8" fmla="*/ 47 w 214"/>
                <a:gd name="T9" fmla="*/ 82 h 227"/>
                <a:gd name="T10" fmla="*/ 65 w 214"/>
                <a:gd name="T11" fmla="*/ 158 h 227"/>
                <a:gd name="T12" fmla="*/ 85 w 214"/>
                <a:gd name="T13" fmla="*/ 205 h 227"/>
                <a:gd name="T14" fmla="*/ 109 w 214"/>
                <a:gd name="T15" fmla="*/ 227 h 227"/>
                <a:gd name="T16" fmla="*/ 214 w 214"/>
                <a:gd name="T17" fmla="*/ 227 h 227"/>
                <a:gd name="T18" fmla="*/ 214 w 214"/>
                <a:gd name="T19" fmla="*/ 184 h 227"/>
                <a:gd name="T20" fmla="*/ 126 w 214"/>
                <a:gd name="T21" fmla="*/ 184 h 227"/>
                <a:gd name="T22" fmla="*/ 108 w 214"/>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227">
                  <a:moveTo>
                    <a:pt x="108" y="146"/>
                  </a:moveTo>
                  <a:cubicBezTo>
                    <a:pt x="108" y="127"/>
                    <a:pt x="98" y="80"/>
                    <a:pt x="82" y="51"/>
                  </a:cubicBezTo>
                  <a:cubicBezTo>
                    <a:pt x="74" y="37"/>
                    <a:pt x="63" y="20"/>
                    <a:pt x="51" y="0"/>
                  </a:cubicBezTo>
                  <a:cubicBezTo>
                    <a:pt x="0" y="0"/>
                    <a:pt x="0" y="0"/>
                    <a:pt x="0" y="0"/>
                  </a:cubicBezTo>
                  <a:cubicBezTo>
                    <a:pt x="20" y="36"/>
                    <a:pt x="40" y="68"/>
                    <a:pt x="47" y="82"/>
                  </a:cubicBezTo>
                  <a:cubicBezTo>
                    <a:pt x="59" y="107"/>
                    <a:pt x="65" y="146"/>
                    <a:pt x="65" y="158"/>
                  </a:cubicBezTo>
                  <a:cubicBezTo>
                    <a:pt x="66" y="171"/>
                    <a:pt x="72" y="190"/>
                    <a:pt x="85" y="205"/>
                  </a:cubicBezTo>
                  <a:cubicBezTo>
                    <a:pt x="99" y="220"/>
                    <a:pt x="109" y="227"/>
                    <a:pt x="109" y="227"/>
                  </a:cubicBezTo>
                  <a:cubicBezTo>
                    <a:pt x="214" y="227"/>
                    <a:pt x="214" y="227"/>
                    <a:pt x="214" y="227"/>
                  </a:cubicBezTo>
                  <a:cubicBezTo>
                    <a:pt x="214" y="184"/>
                    <a:pt x="214" y="184"/>
                    <a:pt x="214" y="184"/>
                  </a:cubicBezTo>
                  <a:cubicBezTo>
                    <a:pt x="126" y="184"/>
                    <a:pt x="126" y="184"/>
                    <a:pt x="126" y="184"/>
                  </a:cubicBezTo>
                  <a:cubicBezTo>
                    <a:pt x="123" y="183"/>
                    <a:pt x="108" y="174"/>
                    <a:pt x="108" y="14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8"/>
            <p:cNvSpPr/>
            <p:nvPr/>
          </p:nvSpPr>
          <p:spPr bwMode="auto">
            <a:xfrm>
              <a:off x="5123046" y="2317028"/>
              <a:ext cx="373015" cy="754508"/>
            </a:xfrm>
            <a:custGeom>
              <a:avLst/>
              <a:gdLst>
                <a:gd name="T0" fmla="*/ 104 w 112"/>
                <a:gd name="T1" fmla="*/ 0 h 226"/>
                <a:gd name="T2" fmla="*/ 97 w 112"/>
                <a:gd name="T3" fmla="*/ 126 h 226"/>
                <a:gd name="T4" fmla="*/ 51 w 112"/>
                <a:gd name="T5" fmla="*/ 226 h 226"/>
                <a:gd name="T6" fmla="*/ 0 w 112"/>
                <a:gd name="T7" fmla="*/ 226 h 226"/>
                <a:gd name="T8" fmla="*/ 41 w 112"/>
                <a:gd name="T9" fmla="*/ 145 h 226"/>
                <a:gd name="T10" fmla="*/ 57 w 112"/>
                <a:gd name="T11" fmla="*/ 0 h 226"/>
                <a:gd name="T12" fmla="*/ 104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104" y="0"/>
                  </a:moveTo>
                  <a:cubicBezTo>
                    <a:pt x="112" y="51"/>
                    <a:pt x="104" y="96"/>
                    <a:pt x="97" y="126"/>
                  </a:cubicBezTo>
                  <a:cubicBezTo>
                    <a:pt x="90" y="153"/>
                    <a:pt x="71" y="191"/>
                    <a:pt x="51" y="226"/>
                  </a:cubicBezTo>
                  <a:cubicBezTo>
                    <a:pt x="0" y="226"/>
                    <a:pt x="0" y="226"/>
                    <a:pt x="0" y="226"/>
                  </a:cubicBezTo>
                  <a:cubicBezTo>
                    <a:pt x="14" y="203"/>
                    <a:pt x="28" y="176"/>
                    <a:pt x="41" y="145"/>
                  </a:cubicBezTo>
                  <a:cubicBezTo>
                    <a:pt x="56" y="107"/>
                    <a:pt x="65" y="54"/>
                    <a:pt x="57" y="0"/>
                  </a:cubicBezTo>
                  <a:lnTo>
                    <a:pt x="104" y="0"/>
                  </a:lnTo>
                  <a:close/>
                </a:path>
              </a:pathLst>
            </a:custGeom>
            <a:solidFill>
              <a:schemeClr val="accent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9"/>
            <p:cNvSpPr/>
            <p:nvPr/>
          </p:nvSpPr>
          <p:spPr bwMode="auto">
            <a:xfrm>
              <a:off x="4572001" y="1545565"/>
              <a:ext cx="897215" cy="761573"/>
            </a:xfrm>
            <a:custGeom>
              <a:avLst/>
              <a:gdLst>
                <a:gd name="T0" fmla="*/ 221 w 269"/>
                <a:gd name="T1" fmla="*/ 228 h 228"/>
                <a:gd name="T2" fmla="*/ 178 w 269"/>
                <a:gd name="T3" fmla="*/ 130 h 228"/>
                <a:gd name="T4" fmla="*/ 0 w 269"/>
                <a:gd name="T5" fmla="*/ 46 h 228"/>
                <a:gd name="T6" fmla="*/ 0 w 269"/>
                <a:gd name="T7" fmla="*/ 0 h 228"/>
                <a:gd name="T8" fmla="*/ 219 w 269"/>
                <a:gd name="T9" fmla="*/ 110 h 228"/>
                <a:gd name="T10" fmla="*/ 269 w 269"/>
                <a:gd name="T11" fmla="*/ 228 h 228"/>
                <a:gd name="T12" fmla="*/ 221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221" y="228"/>
                  </a:moveTo>
                  <a:cubicBezTo>
                    <a:pt x="215" y="194"/>
                    <a:pt x="202" y="160"/>
                    <a:pt x="178" y="130"/>
                  </a:cubicBezTo>
                  <a:cubicBezTo>
                    <a:pt x="116" y="50"/>
                    <a:pt x="23" y="46"/>
                    <a:pt x="0" y="46"/>
                  </a:cubicBezTo>
                  <a:cubicBezTo>
                    <a:pt x="0" y="0"/>
                    <a:pt x="0" y="0"/>
                    <a:pt x="0" y="0"/>
                  </a:cubicBezTo>
                  <a:cubicBezTo>
                    <a:pt x="43" y="0"/>
                    <a:pt x="147" y="10"/>
                    <a:pt x="219" y="110"/>
                  </a:cubicBezTo>
                  <a:cubicBezTo>
                    <a:pt x="248" y="150"/>
                    <a:pt x="263" y="190"/>
                    <a:pt x="269" y="228"/>
                  </a:cubicBezTo>
                  <a:lnTo>
                    <a:pt x="221" y="228"/>
                  </a:lnTo>
                  <a:close/>
                </a:path>
              </a:pathLst>
            </a:custGeom>
            <a:solidFill>
              <a:schemeClr val="accent1">
                <a:lumMod val="9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10"/>
            <p:cNvSpPr/>
            <p:nvPr/>
          </p:nvSpPr>
          <p:spPr bwMode="auto">
            <a:xfrm>
              <a:off x="4572001" y="3081427"/>
              <a:ext cx="717772" cy="757334"/>
            </a:xfrm>
            <a:custGeom>
              <a:avLst/>
              <a:gdLst>
                <a:gd name="T0" fmla="*/ 106 w 215"/>
                <a:gd name="T1" fmla="*/ 146 h 227"/>
                <a:gd name="T2" fmla="*/ 132 w 215"/>
                <a:gd name="T3" fmla="*/ 51 h 227"/>
                <a:gd name="T4" fmla="*/ 163 w 215"/>
                <a:gd name="T5" fmla="*/ 0 h 227"/>
                <a:gd name="T6" fmla="*/ 215 w 215"/>
                <a:gd name="T7" fmla="*/ 0 h 227"/>
                <a:gd name="T8" fmla="*/ 167 w 215"/>
                <a:gd name="T9" fmla="*/ 82 h 227"/>
                <a:gd name="T10" fmla="*/ 149 w 215"/>
                <a:gd name="T11" fmla="*/ 158 h 227"/>
                <a:gd name="T12" fmla="*/ 129 w 215"/>
                <a:gd name="T13" fmla="*/ 205 h 227"/>
                <a:gd name="T14" fmla="*/ 106 w 215"/>
                <a:gd name="T15" fmla="*/ 227 h 227"/>
                <a:gd name="T16" fmla="*/ 0 w 215"/>
                <a:gd name="T17" fmla="*/ 227 h 227"/>
                <a:gd name="T18" fmla="*/ 0 w 215"/>
                <a:gd name="T19" fmla="*/ 184 h 227"/>
                <a:gd name="T20" fmla="*/ 88 w 215"/>
                <a:gd name="T21" fmla="*/ 184 h 227"/>
                <a:gd name="T22" fmla="*/ 106 w 215"/>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227">
                  <a:moveTo>
                    <a:pt x="106" y="146"/>
                  </a:moveTo>
                  <a:cubicBezTo>
                    <a:pt x="106" y="127"/>
                    <a:pt x="116" y="80"/>
                    <a:pt x="132" y="51"/>
                  </a:cubicBezTo>
                  <a:cubicBezTo>
                    <a:pt x="140" y="37"/>
                    <a:pt x="151" y="20"/>
                    <a:pt x="163" y="0"/>
                  </a:cubicBezTo>
                  <a:cubicBezTo>
                    <a:pt x="215" y="0"/>
                    <a:pt x="215" y="0"/>
                    <a:pt x="215" y="0"/>
                  </a:cubicBezTo>
                  <a:cubicBezTo>
                    <a:pt x="194" y="36"/>
                    <a:pt x="174" y="68"/>
                    <a:pt x="167" y="82"/>
                  </a:cubicBezTo>
                  <a:cubicBezTo>
                    <a:pt x="155" y="107"/>
                    <a:pt x="149" y="146"/>
                    <a:pt x="149" y="158"/>
                  </a:cubicBezTo>
                  <a:cubicBezTo>
                    <a:pt x="149" y="171"/>
                    <a:pt x="143" y="190"/>
                    <a:pt x="129" y="205"/>
                  </a:cubicBezTo>
                  <a:cubicBezTo>
                    <a:pt x="115" y="220"/>
                    <a:pt x="106" y="227"/>
                    <a:pt x="106" y="227"/>
                  </a:cubicBezTo>
                  <a:cubicBezTo>
                    <a:pt x="0" y="227"/>
                    <a:pt x="0" y="227"/>
                    <a:pt x="0" y="227"/>
                  </a:cubicBezTo>
                  <a:cubicBezTo>
                    <a:pt x="0" y="184"/>
                    <a:pt x="0" y="184"/>
                    <a:pt x="0" y="184"/>
                  </a:cubicBezTo>
                  <a:cubicBezTo>
                    <a:pt x="88" y="184"/>
                    <a:pt x="88" y="184"/>
                    <a:pt x="88" y="184"/>
                  </a:cubicBezTo>
                  <a:cubicBezTo>
                    <a:pt x="91" y="183"/>
                    <a:pt x="106" y="174"/>
                    <a:pt x="106" y="14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17"/>
            <p:cNvSpPr/>
            <p:nvPr/>
          </p:nvSpPr>
          <p:spPr bwMode="auto">
            <a:xfrm>
              <a:off x="4165075" y="3924949"/>
              <a:ext cx="803961" cy="6640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18"/>
            <p:cNvSpPr/>
            <p:nvPr/>
          </p:nvSpPr>
          <p:spPr bwMode="auto">
            <a:xfrm>
              <a:off x="4165075" y="4035158"/>
              <a:ext cx="803961" cy="6640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5"/>
                    <a:pt x="0" y="10"/>
                  </a:cubicBezTo>
                  <a:cubicBezTo>
                    <a:pt x="0" y="16"/>
                    <a:pt x="4" y="20"/>
                    <a:pt x="10" y="20"/>
                  </a:cubicBezTo>
                  <a:cubicBezTo>
                    <a:pt x="231" y="20"/>
                    <a:pt x="231" y="20"/>
                    <a:pt x="231" y="20"/>
                  </a:cubicBezTo>
                  <a:cubicBezTo>
                    <a:pt x="237" y="20"/>
                    <a:pt x="241" y="16"/>
                    <a:pt x="241" y="10"/>
                  </a:cubicBezTo>
                  <a:cubicBezTo>
                    <a:pt x="241" y="5"/>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19"/>
            <p:cNvSpPr/>
            <p:nvPr/>
          </p:nvSpPr>
          <p:spPr bwMode="auto">
            <a:xfrm>
              <a:off x="4165075" y="4148193"/>
              <a:ext cx="803961" cy="67821"/>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20"/>
            <p:cNvSpPr/>
            <p:nvPr/>
          </p:nvSpPr>
          <p:spPr bwMode="auto">
            <a:xfrm>
              <a:off x="4165075" y="4258402"/>
              <a:ext cx="803961" cy="237373"/>
            </a:xfrm>
            <a:custGeom>
              <a:avLst/>
              <a:gdLst>
                <a:gd name="T0" fmla="*/ 231 w 241"/>
                <a:gd name="T1" fmla="*/ 0 h 71"/>
                <a:gd name="T2" fmla="*/ 10 w 241"/>
                <a:gd name="T3" fmla="*/ 0 h 71"/>
                <a:gd name="T4" fmla="*/ 0 w 241"/>
                <a:gd name="T5" fmla="*/ 10 h 71"/>
                <a:gd name="T6" fmla="*/ 10 w 241"/>
                <a:gd name="T7" fmla="*/ 20 h 71"/>
                <a:gd name="T8" fmla="*/ 53 w 241"/>
                <a:gd name="T9" fmla="*/ 61 h 71"/>
                <a:gd name="T10" fmla="*/ 63 w 241"/>
                <a:gd name="T11" fmla="*/ 71 h 71"/>
                <a:gd name="T12" fmla="*/ 178 w 241"/>
                <a:gd name="T13" fmla="*/ 71 h 71"/>
                <a:gd name="T14" fmla="*/ 189 w 241"/>
                <a:gd name="T15" fmla="*/ 61 h 71"/>
                <a:gd name="T16" fmla="*/ 231 w 241"/>
                <a:gd name="T17" fmla="*/ 20 h 71"/>
                <a:gd name="T18" fmla="*/ 241 w 241"/>
                <a:gd name="T19" fmla="*/ 10 h 71"/>
                <a:gd name="T20" fmla="*/ 231 w 241"/>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71">
                  <a:moveTo>
                    <a:pt x="231" y="0"/>
                  </a:moveTo>
                  <a:cubicBezTo>
                    <a:pt x="10" y="0"/>
                    <a:pt x="10" y="0"/>
                    <a:pt x="10" y="0"/>
                  </a:cubicBezTo>
                  <a:cubicBezTo>
                    <a:pt x="4" y="0"/>
                    <a:pt x="0" y="5"/>
                    <a:pt x="0" y="10"/>
                  </a:cubicBezTo>
                  <a:cubicBezTo>
                    <a:pt x="0" y="16"/>
                    <a:pt x="4" y="20"/>
                    <a:pt x="10" y="20"/>
                  </a:cubicBezTo>
                  <a:cubicBezTo>
                    <a:pt x="53" y="61"/>
                    <a:pt x="53" y="61"/>
                    <a:pt x="53" y="61"/>
                  </a:cubicBezTo>
                  <a:cubicBezTo>
                    <a:pt x="53" y="67"/>
                    <a:pt x="57" y="71"/>
                    <a:pt x="63" y="71"/>
                  </a:cubicBezTo>
                  <a:cubicBezTo>
                    <a:pt x="178" y="71"/>
                    <a:pt x="178" y="71"/>
                    <a:pt x="178" y="71"/>
                  </a:cubicBezTo>
                  <a:cubicBezTo>
                    <a:pt x="184" y="71"/>
                    <a:pt x="189" y="67"/>
                    <a:pt x="189" y="61"/>
                  </a:cubicBezTo>
                  <a:cubicBezTo>
                    <a:pt x="231" y="20"/>
                    <a:pt x="231" y="20"/>
                    <a:pt x="231" y="20"/>
                  </a:cubicBezTo>
                  <a:cubicBezTo>
                    <a:pt x="237" y="20"/>
                    <a:pt x="241" y="16"/>
                    <a:pt x="241" y="10"/>
                  </a:cubicBezTo>
                  <a:cubicBezTo>
                    <a:pt x="241" y="5"/>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1" name="图形 20" descr="拼图"/>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91220" y="1897380"/>
            <a:ext cx="914400" cy="914400"/>
          </a:xfrm>
          <a:prstGeom prst="rect">
            <a:avLst/>
          </a:prstGeom>
        </p:spPr>
      </p:pic>
      <p:sp>
        <p:nvSpPr>
          <p:cNvPr id="44" name="矩形 43"/>
          <p:cNvSpPr/>
          <p:nvPr/>
        </p:nvSpPr>
        <p:spPr>
          <a:xfrm>
            <a:off x="7782560" y="2450465"/>
            <a:ext cx="2265680" cy="1198880"/>
          </a:xfrm>
          <a:prstGeom prst="rect">
            <a:avLst/>
          </a:prstGeom>
          <a:noFill/>
          <a:ln>
            <a:noFill/>
          </a:ln>
        </p:spPr>
        <p:txBody>
          <a:bodyPr wrap="none" rtlCol="0" anchor="t">
            <a:spAutoFit/>
          </a:bodyPr>
          <a:p>
            <a:pPr algn="ctr"/>
            <a:r>
              <a:rPr lang="en-US" altLang="zh-CN" sz="7200" b="1">
                <a:ln/>
                <a:gradFill>
                  <a:gsLst>
                    <a:gs pos="21000">
                      <a:srgbClr val="53575C"/>
                    </a:gs>
                    <a:gs pos="88000">
                      <a:srgbClr val="C5C7CA"/>
                    </a:gs>
                  </a:gsLst>
                  <a:lin ang="5400000"/>
                </a:gradFill>
                <a:effectLst/>
              </a:rPr>
              <a:t>MCU</a:t>
            </a:r>
            <a:endParaRPr lang="en-US" altLang="zh-CN" sz="7200" b="1">
              <a:ln/>
              <a:gradFill>
                <a:gsLst>
                  <a:gs pos="21000">
                    <a:srgbClr val="53575C"/>
                  </a:gs>
                  <a:gs pos="88000">
                    <a:srgbClr val="C5C7CA"/>
                  </a:gs>
                </a:gsLst>
                <a:lin ang="5400000"/>
              </a:gradFill>
              <a:effectLst/>
            </a:endParaRPr>
          </a:p>
        </p:txBody>
      </p:sp>
      <p:sp>
        <p:nvSpPr>
          <p:cNvPr id="47" name="文本框 46"/>
          <p:cNvSpPr txBox="1"/>
          <p:nvPr/>
        </p:nvSpPr>
        <p:spPr>
          <a:xfrm>
            <a:off x="1111250" y="2450465"/>
            <a:ext cx="5502275" cy="2030095"/>
          </a:xfrm>
          <a:prstGeom prst="rect">
            <a:avLst/>
          </a:prstGeom>
          <a:noFill/>
        </p:spPr>
        <p:txBody>
          <a:bodyPr wrap="square" rtlCol="0">
            <a:spAutoFit/>
          </a:bodyPr>
          <a:p>
            <a:r>
              <a:rPr lang="zh-CN" altLang="en-US"/>
              <a:t>1.显示制造商信息，硬件与版本型号，树立产品形象。</a:t>
            </a:r>
            <a:endParaRPr lang="zh-CN" altLang="en-US"/>
          </a:p>
          <a:p>
            <a:endParaRPr lang="zh-CN" altLang="en-US"/>
          </a:p>
          <a:p>
            <a:r>
              <a:rPr lang="zh-CN" altLang="en-US"/>
              <a:t>2.记录使用时间，方便用户规划使用时间。</a:t>
            </a:r>
            <a:endParaRPr lang="zh-CN" altLang="en-US"/>
          </a:p>
          <a:p>
            <a:endParaRPr lang="zh-CN" altLang="en-US"/>
          </a:p>
          <a:p>
            <a:r>
              <a:rPr lang="zh-CN" altLang="en-US"/>
              <a:t>3.模式设置：在不同的运动状态下，用户的心率是不一样的，可以设置不同的模式来区别对待不同应用情景下的状态，如慢跑模式，游泳模式等。</a:t>
            </a: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nvSpPr>
        <p:spPr>
          <a:xfrm>
            <a:off x="4224020" y="2439035"/>
            <a:ext cx="7474585" cy="108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7200" dirty="0">
                <a:solidFill>
                  <a:schemeClr val="tx1">
                    <a:lumMod val="75000"/>
                    <a:lumOff val="25000"/>
                  </a:schemeClr>
                </a:solidFill>
              </a:rPr>
              <a:t>Thank you</a:t>
            </a:r>
            <a:endParaRPr lang="zh-CN" altLang="en-US" sz="7200" dirty="0">
              <a:solidFill>
                <a:schemeClr val="tx1">
                  <a:lumMod val="75000"/>
                  <a:lumOff val="25000"/>
                </a:schemeClr>
              </a:solidFill>
            </a:endParaRPr>
          </a:p>
        </p:txBody>
      </p:sp>
      <p:sp>
        <p:nvSpPr>
          <p:cNvPr id="2" name="文本框 1"/>
          <p:cNvSpPr txBox="1"/>
          <p:nvPr/>
        </p:nvSpPr>
        <p:spPr>
          <a:xfrm>
            <a:off x="6911340" y="3878580"/>
            <a:ext cx="6595745" cy="368300"/>
          </a:xfrm>
          <a:prstGeom prst="rect">
            <a:avLst/>
          </a:prstGeom>
          <a:noFill/>
        </p:spPr>
        <p:txBody>
          <a:bodyPr wrap="square" rtlCol="0">
            <a:spAutoFit/>
          </a:bodyPr>
          <a:p>
            <a:r>
              <a:rPr lang="zh-CN" altLang="en-US"/>
              <a:t>小组成员：朱田宇 张柳叶 张展 郑传磊 任锡宾 王硕</a:t>
            </a:r>
            <a:endParaRPr lang="zh-CN" altLang="en-US"/>
          </a:p>
        </p:txBody>
      </p:sp>
    </p:spTree>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38530" y="-2579087"/>
            <a:ext cx="9203382" cy="13435834"/>
            <a:chOff x="-3138530" y="-2579087"/>
            <a:chExt cx="9203382" cy="13435834"/>
          </a:xfrm>
          <a:blipFill dpi="0" rotWithShape="1">
            <a:blip r:embed="rId1"/>
            <a:srcRect/>
            <a:tile tx="0" ty="0" sx="100000" sy="100000" flip="none" algn="r"/>
          </a:blipFill>
        </p:grpSpPr>
        <p:sp>
          <p:nvSpPr>
            <p:cNvPr id="2" name="矩形: 圆角 1"/>
            <p:cNvSpPr/>
            <p:nvPr/>
          </p:nvSpPr>
          <p:spPr>
            <a:xfrm rot="19103247">
              <a:off x="-3138530" y="1003257"/>
              <a:ext cx="557138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3775075" y="2894965"/>
            <a:ext cx="7474585" cy="108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基于</a:t>
            </a:r>
            <a:r>
              <a:rPr lang="en-US" altLang="zh-CN" sz="4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EIE</a:t>
            </a:r>
            <a:r>
              <a:rPr lang="zh-CN" altLang="en-US" sz="4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开发板的心率检测应用</a:t>
            </a:r>
            <a:endParaRPr lang="zh-CN" altLang="en-US" sz="4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582098">
            <a:off x="-1373255" y="-1275082"/>
            <a:ext cx="2746510" cy="4009574"/>
            <a:chOff x="-3138530" y="-2579087"/>
            <a:chExt cx="9203382" cy="13435834"/>
          </a:xfrm>
        </p:grpSpPr>
        <p:sp>
          <p:nvSpPr>
            <p:cNvPr id="6" name="矩形: 圆角 5"/>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235887" y="614726"/>
            <a:ext cx="3720226" cy="905577"/>
            <a:chOff x="4235887" y="783713"/>
            <a:chExt cx="3720226" cy="905577"/>
          </a:xfrm>
        </p:grpSpPr>
        <p:sp>
          <p:nvSpPr>
            <p:cNvPr id="9" name="矩形 8"/>
            <p:cNvSpPr/>
            <p:nvPr/>
          </p:nvSpPr>
          <p:spPr>
            <a:xfrm>
              <a:off x="4858579" y="7837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75000"/>
                      <a:lumOff val="25000"/>
                    </a:schemeClr>
                  </a:solidFill>
                  <a:latin typeface="+mj-ea"/>
                </a:rPr>
                <a:t>目录</a:t>
              </a:r>
              <a:endParaRPr lang="zh-CN" altLang="en-US" sz="2400" dirty="0">
                <a:solidFill>
                  <a:schemeClr val="tx1">
                    <a:lumMod val="75000"/>
                    <a:lumOff val="25000"/>
                  </a:schemeClr>
                </a:solidFill>
                <a:latin typeface="+mj-ea"/>
              </a:endParaRPr>
            </a:p>
          </p:txBody>
        </p:sp>
        <p:sp>
          <p:nvSpPr>
            <p:cNvPr id="10" name="文本框 9"/>
            <p:cNvSpPr txBox="1"/>
            <p:nvPr/>
          </p:nvSpPr>
          <p:spPr>
            <a:xfrm>
              <a:off x="4235887" y="1192294"/>
              <a:ext cx="3720226" cy="496996"/>
            </a:xfrm>
            <a:prstGeom prst="rect">
              <a:avLst/>
            </a:prstGeom>
            <a:noFill/>
          </p:spPr>
          <p:txBody>
            <a:bodyPr wrap="square" rtlCol="0">
              <a:spAutoFit/>
            </a:bodyPr>
            <a:lstStyle/>
            <a:p>
              <a:pPr algn="dist">
                <a:lnSpc>
                  <a:spcPct val="150000"/>
                </a:lnSpc>
              </a:pPr>
              <a:r>
                <a:rPr lang="en-US" altLang="zh-CN" sz="2000" dirty="0">
                  <a:solidFill>
                    <a:schemeClr val="tx1">
                      <a:lumMod val="50000"/>
                      <a:lumOff val="50000"/>
                    </a:schemeClr>
                  </a:solidFill>
                </a:rPr>
                <a:t>contents</a:t>
              </a:r>
              <a:endParaRPr lang="zh-CN" altLang="en-US" sz="2000" dirty="0">
                <a:solidFill>
                  <a:schemeClr val="tx1">
                    <a:lumMod val="50000"/>
                    <a:lumOff val="50000"/>
                  </a:schemeClr>
                </a:solidFill>
              </a:endParaRPr>
            </a:p>
          </p:txBody>
        </p:sp>
      </p:grpSp>
      <p:grpSp>
        <p:nvGrpSpPr>
          <p:cNvPr id="47" name="组合 46"/>
          <p:cNvGrpSpPr/>
          <p:nvPr/>
        </p:nvGrpSpPr>
        <p:grpSpPr>
          <a:xfrm>
            <a:off x="5683045" y="2065269"/>
            <a:ext cx="825910" cy="3856705"/>
            <a:chOff x="5683045" y="2065269"/>
            <a:chExt cx="825910" cy="3856705"/>
          </a:xfrm>
        </p:grpSpPr>
        <p:sp>
          <p:nvSpPr>
            <p:cNvPr id="12" name="矩形: 圆角 11"/>
            <p:cNvSpPr/>
            <p:nvPr/>
          </p:nvSpPr>
          <p:spPr>
            <a:xfrm>
              <a:off x="5683045" y="2065269"/>
              <a:ext cx="825910" cy="825910"/>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01</a:t>
              </a:r>
              <a:endParaRPr lang="zh-CN" altLang="en-US" sz="3600" dirty="0">
                <a:solidFill>
                  <a:schemeClr val="tx1">
                    <a:lumMod val="75000"/>
                    <a:lumOff val="25000"/>
                  </a:schemeClr>
                </a:solidFill>
              </a:endParaRPr>
            </a:p>
          </p:txBody>
        </p:sp>
        <p:sp>
          <p:nvSpPr>
            <p:cNvPr id="13" name="矩形: 圆角 12"/>
            <p:cNvSpPr/>
            <p:nvPr/>
          </p:nvSpPr>
          <p:spPr>
            <a:xfrm>
              <a:off x="5683045" y="3075534"/>
              <a:ext cx="825910" cy="825910"/>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02</a:t>
              </a:r>
              <a:endParaRPr lang="zh-CN" altLang="en-US" sz="3600" dirty="0">
                <a:solidFill>
                  <a:schemeClr val="tx1">
                    <a:lumMod val="75000"/>
                    <a:lumOff val="25000"/>
                  </a:schemeClr>
                </a:solidFill>
              </a:endParaRPr>
            </a:p>
          </p:txBody>
        </p:sp>
        <p:sp>
          <p:nvSpPr>
            <p:cNvPr id="14" name="矩形: 圆角 13"/>
            <p:cNvSpPr/>
            <p:nvPr/>
          </p:nvSpPr>
          <p:spPr>
            <a:xfrm>
              <a:off x="5683045" y="4085799"/>
              <a:ext cx="825910" cy="825910"/>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03</a:t>
              </a:r>
              <a:endParaRPr lang="zh-CN" altLang="en-US" sz="3600" dirty="0">
                <a:solidFill>
                  <a:schemeClr val="tx1">
                    <a:lumMod val="75000"/>
                    <a:lumOff val="25000"/>
                  </a:schemeClr>
                </a:solidFill>
              </a:endParaRPr>
            </a:p>
          </p:txBody>
        </p:sp>
        <p:sp>
          <p:nvSpPr>
            <p:cNvPr id="15" name="矩形: 圆角 14"/>
            <p:cNvSpPr/>
            <p:nvPr/>
          </p:nvSpPr>
          <p:spPr>
            <a:xfrm>
              <a:off x="5683045" y="5096064"/>
              <a:ext cx="825910" cy="825910"/>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04</a:t>
              </a:r>
              <a:endParaRPr lang="zh-CN" altLang="en-US" sz="3600" dirty="0">
                <a:solidFill>
                  <a:schemeClr val="tx1">
                    <a:lumMod val="75000"/>
                    <a:lumOff val="25000"/>
                  </a:schemeClr>
                </a:solidFill>
              </a:endParaRPr>
            </a:p>
          </p:txBody>
        </p:sp>
      </p:grpSp>
      <p:grpSp>
        <p:nvGrpSpPr>
          <p:cNvPr id="18" name="组合 17"/>
          <p:cNvGrpSpPr/>
          <p:nvPr/>
        </p:nvGrpSpPr>
        <p:grpSpPr>
          <a:xfrm>
            <a:off x="6711854" y="1979426"/>
            <a:ext cx="3887320" cy="794718"/>
            <a:chOff x="6692189" y="2025991"/>
            <a:chExt cx="3887320" cy="794718"/>
          </a:xfrm>
        </p:grpSpPr>
        <p:sp>
          <p:nvSpPr>
            <p:cNvPr id="16" name="矩形 15"/>
            <p:cNvSpPr/>
            <p:nvPr/>
          </p:nvSpPr>
          <p:spPr>
            <a:xfrm>
              <a:off x="6692189" y="2025991"/>
              <a:ext cx="2357926" cy="52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rPr>
                <a:t>项目简介</a:t>
              </a:r>
              <a:endParaRPr lang="zh-CN" altLang="en-US" sz="2400" dirty="0">
                <a:solidFill>
                  <a:schemeClr val="tx1">
                    <a:lumMod val="75000"/>
                    <a:lumOff val="25000"/>
                  </a:schemeClr>
                </a:solidFill>
              </a:endParaRPr>
            </a:p>
          </p:txBody>
        </p:sp>
        <p:sp>
          <p:nvSpPr>
            <p:cNvPr id="17" name="文本框 16"/>
            <p:cNvSpPr txBox="1"/>
            <p:nvPr/>
          </p:nvSpPr>
          <p:spPr>
            <a:xfrm>
              <a:off x="6692189" y="2498764"/>
              <a:ext cx="3887320" cy="321945"/>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000" dirty="0">
                  <a:solidFill>
                    <a:schemeClr val="tx1">
                      <a:lumMod val="50000"/>
                      <a:lumOff val="50000"/>
                    </a:schemeClr>
                  </a:solidFill>
                </a:rPr>
                <a:t>对心率检测应用的基本简介</a:t>
              </a:r>
              <a:endParaRPr lang="zh-CN" altLang="en-US" sz="1000" dirty="0">
                <a:solidFill>
                  <a:schemeClr val="tx1">
                    <a:lumMod val="50000"/>
                    <a:lumOff val="50000"/>
                  </a:schemeClr>
                </a:solidFill>
              </a:endParaRPr>
            </a:p>
          </p:txBody>
        </p:sp>
      </p:grpSp>
      <p:grpSp>
        <p:nvGrpSpPr>
          <p:cNvPr id="40" name="组合 39"/>
          <p:cNvGrpSpPr/>
          <p:nvPr/>
        </p:nvGrpSpPr>
        <p:grpSpPr>
          <a:xfrm>
            <a:off x="6711854" y="4013965"/>
            <a:ext cx="4192120" cy="767405"/>
            <a:chOff x="6711854" y="3869952"/>
            <a:chExt cx="4192120" cy="767405"/>
          </a:xfrm>
        </p:grpSpPr>
        <p:sp>
          <p:nvSpPr>
            <p:cNvPr id="29" name="矩形 28"/>
            <p:cNvSpPr/>
            <p:nvPr/>
          </p:nvSpPr>
          <p:spPr>
            <a:xfrm>
              <a:off x="6711854" y="3869952"/>
              <a:ext cx="2357926" cy="52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rPr>
                <a:t>项目流程展示</a:t>
              </a:r>
              <a:endParaRPr lang="zh-CN" altLang="en-US" sz="2400" dirty="0">
                <a:solidFill>
                  <a:schemeClr val="tx1">
                    <a:lumMod val="75000"/>
                    <a:lumOff val="25000"/>
                  </a:schemeClr>
                </a:solidFill>
              </a:endParaRPr>
            </a:p>
          </p:txBody>
        </p:sp>
        <p:sp>
          <p:nvSpPr>
            <p:cNvPr id="37" name="文本框 36"/>
            <p:cNvSpPr txBox="1"/>
            <p:nvPr/>
          </p:nvSpPr>
          <p:spPr>
            <a:xfrm>
              <a:off x="6711854" y="4315412"/>
              <a:ext cx="4192120" cy="321945"/>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sz="1000" dirty="0">
                  <a:solidFill>
                    <a:schemeClr val="tx1">
                      <a:lumMod val="50000"/>
                      <a:lumOff val="50000"/>
                    </a:schemeClr>
                  </a:solidFill>
                </a:rPr>
                <a:t>对基于</a:t>
              </a:r>
              <a:r>
                <a:rPr lang="en-US" altLang="zh-CN" sz="1000" dirty="0">
                  <a:solidFill>
                    <a:schemeClr val="tx1">
                      <a:lumMod val="50000"/>
                      <a:lumOff val="50000"/>
                    </a:schemeClr>
                  </a:solidFill>
                </a:rPr>
                <a:t>EIE</a:t>
              </a:r>
              <a:r>
                <a:rPr lang="zh-CN" altLang="en-US" sz="1000" dirty="0">
                  <a:solidFill>
                    <a:schemeClr val="tx1">
                      <a:lumMod val="50000"/>
                      <a:lumOff val="50000"/>
                    </a:schemeClr>
                  </a:solidFill>
                </a:rPr>
                <a:t>开发板的心率检测应用项目落实和实现过程的简介</a:t>
              </a:r>
              <a:endParaRPr lang="zh-CN" altLang="en-US" sz="1000" dirty="0">
                <a:solidFill>
                  <a:schemeClr val="tx1">
                    <a:lumMod val="50000"/>
                    <a:lumOff val="50000"/>
                  </a:schemeClr>
                </a:solidFill>
              </a:endParaRPr>
            </a:p>
          </p:txBody>
        </p:sp>
      </p:grpSp>
      <p:grpSp>
        <p:nvGrpSpPr>
          <p:cNvPr id="42" name="组合 41"/>
          <p:cNvGrpSpPr/>
          <p:nvPr/>
        </p:nvGrpSpPr>
        <p:grpSpPr>
          <a:xfrm>
            <a:off x="1376516" y="2962149"/>
            <a:ext cx="4103630" cy="850506"/>
            <a:chOff x="1376516" y="2876629"/>
            <a:chExt cx="4103630" cy="850506"/>
          </a:xfrm>
        </p:grpSpPr>
        <p:sp>
          <p:nvSpPr>
            <p:cNvPr id="35" name="矩形 34"/>
            <p:cNvSpPr/>
            <p:nvPr/>
          </p:nvSpPr>
          <p:spPr>
            <a:xfrm>
              <a:off x="3122220" y="2876629"/>
              <a:ext cx="2357926" cy="52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dirty="0">
                  <a:solidFill>
                    <a:schemeClr val="tx1">
                      <a:lumMod val="75000"/>
                      <a:lumOff val="25000"/>
                    </a:schemeClr>
                  </a:solidFill>
                </a:rPr>
                <a:t>需求分析</a:t>
              </a:r>
              <a:endParaRPr lang="zh-CN" altLang="en-US" sz="2400" dirty="0">
                <a:solidFill>
                  <a:schemeClr val="tx1">
                    <a:lumMod val="75000"/>
                    <a:lumOff val="25000"/>
                  </a:schemeClr>
                </a:solidFill>
              </a:endParaRPr>
            </a:p>
          </p:txBody>
        </p:sp>
        <p:sp>
          <p:nvSpPr>
            <p:cNvPr id="38" name="文本框 37"/>
            <p:cNvSpPr txBox="1"/>
            <p:nvPr/>
          </p:nvSpPr>
          <p:spPr>
            <a:xfrm>
              <a:off x="1376516" y="3405190"/>
              <a:ext cx="4103630" cy="321945"/>
            </a:xfrm>
            <a:prstGeom prst="rect">
              <a:avLst/>
            </a:prstGeom>
            <a:noFill/>
          </p:spPr>
          <p:txBody>
            <a:bodyPr wrap="square" rtlCol="0">
              <a:spAutoFit/>
            </a:bodyPr>
            <a:lstStyle/>
            <a:p>
              <a:pPr marL="171450" indent="-171450" algn="r">
                <a:lnSpc>
                  <a:spcPct val="150000"/>
                </a:lnSpc>
                <a:buFont typeface="Wingdings" panose="05000000000000000000" pitchFamily="2" charset="2"/>
                <a:buChar char="Ø"/>
              </a:pPr>
              <a:r>
                <a:rPr lang="zh-CN" sz="1000" dirty="0">
                  <a:solidFill>
                    <a:schemeClr val="tx1">
                      <a:lumMod val="50000"/>
                      <a:lumOff val="50000"/>
                    </a:schemeClr>
                  </a:solidFill>
                </a:rPr>
                <a:t>对目前消费以及需求市场的分析提取</a:t>
              </a:r>
              <a:endParaRPr lang="zh-CN" sz="1000" dirty="0">
                <a:solidFill>
                  <a:schemeClr val="tx1">
                    <a:lumMod val="50000"/>
                    <a:lumOff val="50000"/>
                  </a:schemeClr>
                </a:solidFill>
              </a:endParaRPr>
            </a:p>
          </p:txBody>
        </p:sp>
      </p:grpSp>
      <p:grpSp>
        <p:nvGrpSpPr>
          <p:cNvPr id="41" name="组合 40"/>
          <p:cNvGrpSpPr/>
          <p:nvPr/>
        </p:nvGrpSpPr>
        <p:grpSpPr>
          <a:xfrm>
            <a:off x="1562990" y="5038117"/>
            <a:ext cx="3917156" cy="1017384"/>
            <a:chOff x="1562990" y="4956450"/>
            <a:chExt cx="3917156" cy="1017384"/>
          </a:xfrm>
        </p:grpSpPr>
        <p:sp>
          <p:nvSpPr>
            <p:cNvPr id="32" name="矩形 31"/>
            <p:cNvSpPr/>
            <p:nvPr/>
          </p:nvSpPr>
          <p:spPr>
            <a:xfrm>
              <a:off x="2065910" y="4956450"/>
              <a:ext cx="3413760" cy="528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dirty="0">
                  <a:solidFill>
                    <a:schemeClr val="tx1">
                      <a:lumMod val="75000"/>
                      <a:lumOff val="25000"/>
                    </a:schemeClr>
                  </a:solidFill>
                </a:rPr>
                <a:t>存在问题以及前景期望</a:t>
              </a:r>
              <a:endParaRPr lang="zh-CN" altLang="en-US" sz="2400" dirty="0">
                <a:solidFill>
                  <a:schemeClr val="tx1">
                    <a:lumMod val="75000"/>
                    <a:lumOff val="25000"/>
                  </a:schemeClr>
                </a:solidFill>
              </a:endParaRPr>
            </a:p>
          </p:txBody>
        </p:sp>
        <p:sp>
          <p:nvSpPr>
            <p:cNvPr id="39" name="文本框 38"/>
            <p:cNvSpPr txBox="1"/>
            <p:nvPr/>
          </p:nvSpPr>
          <p:spPr>
            <a:xfrm>
              <a:off x="1562990" y="5420749"/>
              <a:ext cx="3917156" cy="553085"/>
            </a:xfrm>
            <a:prstGeom prst="rect">
              <a:avLst/>
            </a:prstGeom>
            <a:noFill/>
          </p:spPr>
          <p:txBody>
            <a:bodyPr wrap="square" rtlCol="0">
              <a:spAutoFit/>
            </a:bodyPr>
            <a:lstStyle/>
            <a:p>
              <a:pPr marL="171450" indent="-171450" algn="r">
                <a:lnSpc>
                  <a:spcPct val="150000"/>
                </a:lnSpc>
                <a:buFont typeface="Wingdings" panose="05000000000000000000" pitchFamily="2" charset="2"/>
                <a:buChar char="Ø"/>
              </a:pPr>
              <a:r>
                <a:rPr lang="zh-CN" sz="1000" dirty="0">
                  <a:solidFill>
                    <a:schemeClr val="tx1">
                      <a:lumMod val="50000"/>
                      <a:lumOff val="50000"/>
                    </a:schemeClr>
                  </a:solidFill>
                </a:rPr>
                <a:t>目前只是停留在开发阶段，存在一定的项目问题</a:t>
              </a:r>
              <a:endParaRPr lang="zh-CN" sz="1000" dirty="0">
                <a:solidFill>
                  <a:schemeClr val="tx1">
                    <a:lumMod val="50000"/>
                    <a:lumOff val="50000"/>
                  </a:schemeClr>
                </a:solidFill>
              </a:endParaRPr>
            </a:p>
            <a:p>
              <a:pPr marL="171450" indent="-171450" algn="r">
                <a:lnSpc>
                  <a:spcPct val="150000"/>
                </a:lnSpc>
                <a:buFont typeface="Wingdings" panose="05000000000000000000" pitchFamily="2" charset="2"/>
                <a:buChar char="Ø"/>
              </a:pPr>
              <a:r>
                <a:rPr lang="zh-CN" sz="1000" dirty="0">
                  <a:solidFill>
                    <a:schemeClr val="tx1">
                      <a:lumMod val="50000"/>
                      <a:lumOff val="50000"/>
                    </a:schemeClr>
                  </a:solidFill>
                </a:rPr>
                <a:t>对项目后期发展空间和市场拓展空间的展望</a:t>
              </a:r>
              <a:endParaRPr lang="zh-CN" sz="1000" dirty="0">
                <a:solidFill>
                  <a:schemeClr val="tx1">
                    <a:lumMod val="50000"/>
                    <a:lumOff val="50000"/>
                  </a:schemeClr>
                </a:solidFill>
              </a:endParaRPr>
            </a:p>
          </p:txBody>
        </p:sp>
      </p:grpSp>
      <p:grpSp>
        <p:nvGrpSpPr>
          <p:cNvPr id="43" name="组合 42"/>
          <p:cNvGrpSpPr/>
          <p:nvPr/>
        </p:nvGrpSpPr>
        <p:grpSpPr>
          <a:xfrm rot="1582098">
            <a:off x="10952815" y="3504232"/>
            <a:ext cx="2746510" cy="4009574"/>
            <a:chOff x="-3138530" y="-2579087"/>
            <a:chExt cx="9203382" cy="13435834"/>
          </a:xfrm>
        </p:grpSpPr>
        <p:sp>
          <p:nvSpPr>
            <p:cNvPr id="44" name="矩形: 圆角 43"/>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anim calcmode="lin" valueType="num">
                                      <p:cBhvr>
                                        <p:cTn id="14" dur="500" fill="hold"/>
                                        <p:tgtEl>
                                          <p:spTgt spid="18"/>
                                        </p:tgtEl>
                                        <p:attrNameLst>
                                          <p:attrName>ppt_x</p:attrName>
                                        </p:attrNameLst>
                                      </p:cBhvr>
                                      <p:tavLst>
                                        <p:tav tm="0">
                                          <p:val>
                                            <p:strVal val="#ppt_x"/>
                                          </p:val>
                                        </p:tav>
                                        <p:tav tm="100000">
                                          <p:val>
                                            <p:strVal val="#ppt_x"/>
                                          </p:val>
                                        </p:tav>
                                      </p:tavLst>
                                    </p:anim>
                                    <p:anim calcmode="lin" valueType="num">
                                      <p:cBhvr>
                                        <p:cTn id="1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anim calcmode="lin" valueType="num">
                                      <p:cBhvr>
                                        <p:cTn id="21" dur="500" fill="hold"/>
                                        <p:tgtEl>
                                          <p:spTgt spid="42"/>
                                        </p:tgtEl>
                                        <p:attrNameLst>
                                          <p:attrName>ppt_x</p:attrName>
                                        </p:attrNameLst>
                                      </p:cBhvr>
                                      <p:tavLst>
                                        <p:tav tm="0">
                                          <p:val>
                                            <p:strVal val="#ppt_x"/>
                                          </p:val>
                                        </p:tav>
                                        <p:tav tm="100000">
                                          <p:val>
                                            <p:strVal val="#ppt_x"/>
                                          </p:val>
                                        </p:tav>
                                      </p:tavLst>
                                    </p:anim>
                                    <p:anim calcmode="lin" valueType="num">
                                      <p:cBhvr>
                                        <p:cTn id="22"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anim calcmode="lin" valueType="num">
                                      <p:cBhvr>
                                        <p:cTn id="28" dur="500" fill="hold"/>
                                        <p:tgtEl>
                                          <p:spTgt spid="40"/>
                                        </p:tgtEl>
                                        <p:attrNameLst>
                                          <p:attrName>ppt_x</p:attrName>
                                        </p:attrNameLst>
                                      </p:cBhvr>
                                      <p:tavLst>
                                        <p:tav tm="0">
                                          <p:val>
                                            <p:strVal val="#ppt_x"/>
                                          </p:val>
                                        </p:tav>
                                        <p:tav tm="100000">
                                          <p:val>
                                            <p:strVal val="#ppt_x"/>
                                          </p:val>
                                        </p:tav>
                                      </p:tavLst>
                                    </p:anim>
                                    <p:anim calcmode="lin" valueType="num">
                                      <p:cBhvr>
                                        <p:cTn id="29"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anim calcmode="lin" valueType="num">
                                      <p:cBhvr>
                                        <p:cTn id="35" dur="500" fill="hold"/>
                                        <p:tgtEl>
                                          <p:spTgt spid="41"/>
                                        </p:tgtEl>
                                        <p:attrNameLst>
                                          <p:attrName>ppt_x</p:attrName>
                                        </p:attrNameLst>
                                      </p:cBhvr>
                                      <p:tavLst>
                                        <p:tav tm="0">
                                          <p:val>
                                            <p:strVal val="#ppt_x"/>
                                          </p:val>
                                        </p:tav>
                                        <p:tav tm="100000">
                                          <p:val>
                                            <p:strVal val="#ppt_x"/>
                                          </p:val>
                                        </p:tav>
                                      </p:tavLst>
                                    </p:anim>
                                    <p:anim calcmode="lin" valueType="num">
                                      <p:cBhvr>
                                        <p:cTn id="36"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38530" y="-2579087"/>
            <a:ext cx="9203382" cy="13435834"/>
            <a:chOff x="-3138530" y="-2579087"/>
            <a:chExt cx="9203382" cy="13435834"/>
          </a:xfrm>
          <a:blipFill dpi="0" rotWithShape="1">
            <a:blip r:embed="rId1"/>
            <a:srcRect/>
            <a:tile tx="0" ty="0" sx="100000" sy="100000" flip="none" algn="r"/>
          </a:blipFill>
        </p:grpSpPr>
        <p:sp>
          <p:nvSpPr>
            <p:cNvPr id="2" name="矩形: 圆角 1"/>
            <p:cNvSpPr/>
            <p:nvPr/>
          </p:nvSpPr>
          <p:spPr>
            <a:xfrm rot="19103247">
              <a:off x="-3138530" y="1003257"/>
              <a:ext cx="557138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775033" y="1467013"/>
            <a:ext cx="7474442" cy="2514382"/>
            <a:chOff x="4223913" y="1283393"/>
            <a:chExt cx="7474442" cy="2514382"/>
          </a:xfrm>
        </p:grpSpPr>
        <p:sp>
          <p:nvSpPr>
            <p:cNvPr id="7" name="矩形 6"/>
            <p:cNvSpPr/>
            <p:nvPr/>
          </p:nvSpPr>
          <p:spPr>
            <a:xfrm>
              <a:off x="4223913" y="2711614"/>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chemeClr val="tx1">
                      <a:lumMod val="75000"/>
                      <a:lumOff val="25000"/>
                    </a:schemeClr>
                  </a:solidFill>
                </a:rPr>
                <a:t>项目简介</a:t>
              </a:r>
              <a:endParaRPr lang="zh-CN" altLang="en-US" sz="6000" dirty="0">
                <a:solidFill>
                  <a:schemeClr val="tx1">
                    <a:lumMod val="75000"/>
                    <a:lumOff val="25000"/>
                  </a:schemeClr>
                </a:solidFill>
              </a:endParaRPr>
            </a:p>
          </p:txBody>
        </p:sp>
        <p:sp>
          <p:nvSpPr>
            <p:cNvPr id="6" name="矩形 5"/>
            <p:cNvSpPr/>
            <p:nvPr/>
          </p:nvSpPr>
          <p:spPr>
            <a:xfrm>
              <a:off x="6261542" y="1283393"/>
              <a:ext cx="3399181" cy="1237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tx1">
                      <a:lumMod val="75000"/>
                      <a:lumOff val="25000"/>
                    </a:schemeClr>
                  </a:solidFill>
                </a:rPr>
                <a:t>01</a:t>
              </a:r>
              <a:endParaRPr lang="zh-CN" altLang="en-US" sz="9600" b="1" dirty="0">
                <a:solidFill>
                  <a:schemeClr val="tx1">
                    <a:lumMod val="75000"/>
                    <a:lumOff val="25000"/>
                  </a:schemeClr>
                </a:solidFill>
              </a:endParaRPr>
            </a:p>
          </p:txBody>
        </p:sp>
      </p:gr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6827630" cy="4009574"/>
            <a:chOff x="-1373255" y="-1275082"/>
            <a:chExt cx="6827630"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mj-ea"/>
                </a:rPr>
                <a:t>心率检测应用</a:t>
              </a:r>
              <a:endParaRPr lang="zh-CN" altLang="en-US" sz="2400" dirty="0">
                <a:solidFill>
                  <a:schemeClr val="tx1">
                    <a:lumMod val="75000"/>
                    <a:lumOff val="25000"/>
                  </a:schemeClr>
                </a:solidFill>
                <a:latin typeface="+mj-ea"/>
              </a:endParaRPr>
            </a:p>
          </p:txBody>
        </p:sp>
        <p:sp>
          <p:nvSpPr>
            <p:cNvPr id="8" name="文本框 7"/>
            <p:cNvSpPr txBox="1"/>
            <p:nvPr/>
          </p:nvSpPr>
          <p:spPr>
            <a:xfrm>
              <a:off x="576471" y="1208879"/>
              <a:ext cx="4877904" cy="783590"/>
            </a:xfrm>
            <a:prstGeom prst="rect">
              <a:avLst/>
            </a:prstGeom>
            <a:noFill/>
          </p:spPr>
          <p:txBody>
            <a:bodyPr wrap="square" rtlCol="0">
              <a:spAutoFit/>
            </a:bodyPr>
            <a:lstStyle/>
            <a:p>
              <a:pPr>
                <a:lnSpc>
                  <a:spcPct val="150000"/>
                </a:lnSpc>
              </a:pPr>
              <a:r>
                <a:rPr sz="1000" b="1"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在一个ANT通道中，传感器仅作为数据发送者，将采集到的心率数据发送至接收终端。接收终端往往是具有屏幕、及存储器的设备，负责将接收到的信息进行处理并显示。</a:t>
              </a:r>
              <a:endParaRPr sz="1000" b="1"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0" name="组合 9"/>
          <p:cNvGrpSpPr/>
          <p:nvPr/>
        </p:nvGrpSpPr>
        <p:grpSpPr>
          <a:xfrm>
            <a:off x="1860432" y="2172754"/>
            <a:ext cx="3444901" cy="3419578"/>
            <a:chOff x="4367785" y="1826690"/>
            <a:chExt cx="3444901" cy="3419578"/>
          </a:xfrm>
          <a:effectLst/>
        </p:grpSpPr>
        <p:grpSp>
          <p:nvGrpSpPr>
            <p:cNvPr id="11" name="组合 10"/>
            <p:cNvGrpSpPr/>
            <p:nvPr/>
          </p:nvGrpSpPr>
          <p:grpSpPr>
            <a:xfrm>
              <a:off x="4367785" y="1826690"/>
              <a:ext cx="3419578" cy="3419578"/>
              <a:chOff x="4375997" y="2004961"/>
              <a:chExt cx="3419578" cy="3419578"/>
            </a:xfrm>
          </p:grpSpPr>
          <p:sp>
            <p:nvSpPr>
              <p:cNvPr id="16" name="椭圆 15"/>
              <p:cNvSpPr/>
              <p:nvPr/>
            </p:nvSpPr>
            <p:spPr>
              <a:xfrm rot="2700000">
                <a:off x="4378802" y="2940279"/>
                <a:ext cx="3419578" cy="1548942"/>
              </a:xfrm>
              <a:prstGeom prst="ellipse">
                <a:avLst/>
              </a:prstGeom>
              <a:noFill/>
              <a:ln w="12700" cap="rnd">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a:solidFill>
                    <a:srgbClr val="13273F"/>
                  </a:solidFill>
                </a:endParaRPr>
              </a:p>
            </p:txBody>
          </p:sp>
          <p:sp>
            <p:nvSpPr>
              <p:cNvPr id="17" name="椭圆 16"/>
              <p:cNvSpPr/>
              <p:nvPr/>
            </p:nvSpPr>
            <p:spPr>
              <a:xfrm rot="8100000">
                <a:off x="4375997" y="2937475"/>
                <a:ext cx="3419578" cy="1548942"/>
              </a:xfrm>
              <a:prstGeom prst="ellipse">
                <a:avLst/>
              </a:prstGeom>
              <a:noFill/>
              <a:ln w="12700" cap="rnd">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dirty="0">
                  <a:solidFill>
                    <a:srgbClr val="13273F"/>
                  </a:solidFill>
                </a:endParaRPr>
              </a:p>
            </p:txBody>
          </p:sp>
        </p:grpSp>
        <p:sp>
          <p:nvSpPr>
            <p:cNvPr id="12" name="矩形: 圆角 11"/>
            <p:cNvSpPr/>
            <p:nvPr/>
          </p:nvSpPr>
          <p:spPr>
            <a:xfrm>
              <a:off x="5523429" y="1926426"/>
              <a:ext cx="1111726" cy="1111726"/>
            </a:xfrm>
            <a:prstGeom prst="roundRect">
              <a:avLst/>
            </a:prstGeom>
            <a:solidFill>
              <a:schemeClr val="bg1">
                <a:lumMod val="75000"/>
              </a:schemeClr>
            </a:solidFill>
            <a:ln w="28575">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矩形: 圆角 12"/>
            <p:cNvSpPr/>
            <p:nvPr/>
          </p:nvSpPr>
          <p:spPr>
            <a:xfrm>
              <a:off x="6700960" y="2977812"/>
              <a:ext cx="1111726" cy="1111726"/>
            </a:xfrm>
            <a:prstGeom prst="roundRect">
              <a:avLst/>
            </a:prstGeom>
            <a:solidFill>
              <a:schemeClr val="tx1">
                <a:lumMod val="50000"/>
                <a:lumOff val="50000"/>
              </a:schemeClr>
            </a:solidFill>
            <a:ln w="28575">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5567708" y="3864693"/>
              <a:ext cx="1111726" cy="1111726"/>
            </a:xfrm>
            <a:prstGeom prst="roundRect">
              <a:avLst/>
            </a:prstGeom>
            <a:solidFill>
              <a:schemeClr val="tx1">
                <a:lumMod val="75000"/>
                <a:lumOff val="25000"/>
              </a:schemeClr>
            </a:solidFill>
            <a:ln w="28575">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5" name="矩形: 圆角 14"/>
            <p:cNvSpPr/>
            <p:nvPr/>
          </p:nvSpPr>
          <p:spPr>
            <a:xfrm>
              <a:off x="4410301" y="3004737"/>
              <a:ext cx="1111726" cy="1111726"/>
            </a:xfrm>
            <a:prstGeom prst="roundRect">
              <a:avLst/>
            </a:prstGeom>
            <a:solidFill>
              <a:schemeClr val="accent3"/>
            </a:solidFill>
            <a:ln w="28575">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139106" y="1616383"/>
            <a:ext cx="5518218" cy="4432584"/>
            <a:chOff x="6299408" y="1616383"/>
            <a:chExt cx="5518218" cy="4432584"/>
          </a:xfrm>
        </p:grpSpPr>
        <p:grpSp>
          <p:nvGrpSpPr>
            <p:cNvPr id="29" name="组合 28"/>
            <p:cNvGrpSpPr/>
            <p:nvPr/>
          </p:nvGrpSpPr>
          <p:grpSpPr>
            <a:xfrm>
              <a:off x="6992807" y="1616383"/>
              <a:ext cx="4824819" cy="4432584"/>
              <a:chOff x="6595242" y="1288392"/>
              <a:chExt cx="4824819" cy="4432584"/>
            </a:xfrm>
          </p:grpSpPr>
          <p:grpSp>
            <p:nvGrpSpPr>
              <p:cNvPr id="5" name="组合 4"/>
              <p:cNvGrpSpPr/>
              <p:nvPr/>
            </p:nvGrpSpPr>
            <p:grpSpPr>
              <a:xfrm>
                <a:off x="6595242" y="1288392"/>
                <a:ext cx="4824819" cy="1163425"/>
                <a:chOff x="7509642" y="2001382"/>
                <a:chExt cx="4824819" cy="1163425"/>
              </a:xfrm>
            </p:grpSpPr>
            <p:sp>
              <p:nvSpPr>
                <p:cNvPr id="18" name="文本框 17"/>
                <p:cNvSpPr txBox="1"/>
                <p:nvPr/>
              </p:nvSpPr>
              <p:spPr>
                <a:xfrm>
                  <a:off x="7509643" y="2389565"/>
                  <a:ext cx="4824818" cy="775242"/>
                </a:xfrm>
                <a:prstGeom prst="rect">
                  <a:avLst/>
                </a:prstGeom>
                <a:noFill/>
              </p:spPr>
              <p:txBody>
                <a:bodyPr wrap="square" rtlCol="0">
                  <a:spAutoFit/>
                </a:bodyPr>
                <a:lstStyle/>
                <a:p>
                  <a:pPr>
                    <a:lnSpc>
                      <a:spcPct val="150000"/>
                    </a:lnSpc>
                  </a:pPr>
                  <a:r>
                    <a:rPr sz="1200" dirty="0">
                      <a:solidFill>
                        <a:schemeClr val="tx1">
                          <a:lumMod val="50000"/>
                          <a:lumOff val="50000"/>
                        </a:schemeClr>
                      </a:solidFill>
                    </a:rPr>
                    <a:t>以人体为中心，布置在人体附近（体外、体表、体内）的高集成度的微型传感器</a:t>
                  </a:r>
                  <a:endParaRPr sz="1200" dirty="0">
                    <a:solidFill>
                      <a:schemeClr val="tx1">
                        <a:lumMod val="50000"/>
                        <a:lumOff val="50000"/>
                      </a:schemeClr>
                    </a:solidFill>
                  </a:endParaRPr>
                </a:p>
              </p:txBody>
            </p:sp>
            <p:sp>
              <p:nvSpPr>
                <p:cNvPr id="19" name="矩形 18"/>
                <p:cNvSpPr/>
                <p:nvPr/>
              </p:nvSpPr>
              <p:spPr>
                <a:xfrm>
                  <a:off x="7509642" y="2001382"/>
                  <a:ext cx="3287539"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lumMod val="75000"/>
                          <a:lumOff val="25000"/>
                        </a:schemeClr>
                      </a:solidFill>
                    </a:rPr>
                    <a:t>传感器</a:t>
                  </a:r>
                  <a:endParaRPr lang="zh-CN" altLang="en-US" dirty="0">
                    <a:solidFill>
                      <a:schemeClr val="tx1">
                        <a:lumMod val="75000"/>
                        <a:lumOff val="25000"/>
                      </a:schemeClr>
                    </a:solidFill>
                  </a:endParaRPr>
                </a:p>
              </p:txBody>
            </p:sp>
          </p:grpSp>
          <p:grpSp>
            <p:nvGrpSpPr>
              <p:cNvPr id="20" name="组合 19"/>
              <p:cNvGrpSpPr/>
              <p:nvPr/>
            </p:nvGrpSpPr>
            <p:grpSpPr>
              <a:xfrm>
                <a:off x="6595242" y="2421472"/>
                <a:ext cx="4824819" cy="939698"/>
                <a:chOff x="7509642" y="2001382"/>
                <a:chExt cx="4824819" cy="939698"/>
              </a:xfrm>
            </p:grpSpPr>
            <p:sp>
              <p:nvSpPr>
                <p:cNvPr id="21" name="文本框 20"/>
                <p:cNvSpPr txBox="1"/>
                <p:nvPr/>
              </p:nvSpPr>
              <p:spPr>
                <a:xfrm>
                  <a:off x="7509643" y="2402900"/>
                  <a:ext cx="4824818" cy="538180"/>
                </a:xfrm>
                <a:prstGeom prst="rect">
                  <a:avLst/>
                </a:prstGeom>
                <a:noFill/>
              </p:spPr>
              <p:txBody>
                <a:bodyPr wrap="square" rtlCol="0">
                  <a:spAutoFit/>
                </a:bodyPr>
                <a:lstStyle/>
                <a:p>
                  <a:pPr>
                    <a:lnSpc>
                      <a:spcPct val="150000"/>
                    </a:lnSpc>
                  </a:pPr>
                  <a:r>
                    <a:rPr sz="1200" dirty="0">
                      <a:solidFill>
                        <a:schemeClr val="tx1">
                          <a:lumMod val="50000"/>
                          <a:lumOff val="50000"/>
                        </a:schemeClr>
                      </a:solidFill>
                    </a:rPr>
                    <a:t>在无线传感器网络基础上发展起来的具有特定应用领域的网络，由中心节点/协调器设备进行网络管理并将所采集的数据汇聚、上传到上级服务器，</a:t>
                  </a:r>
                  <a:endParaRPr sz="1200" dirty="0">
                    <a:solidFill>
                      <a:schemeClr val="tx1">
                        <a:lumMod val="50000"/>
                        <a:lumOff val="50000"/>
                      </a:schemeClr>
                    </a:solidFill>
                  </a:endParaRPr>
                </a:p>
              </p:txBody>
            </p:sp>
            <p:sp>
              <p:nvSpPr>
                <p:cNvPr id="22" name="矩形 21"/>
                <p:cNvSpPr/>
                <p:nvPr/>
              </p:nvSpPr>
              <p:spPr>
                <a:xfrm>
                  <a:off x="7509642" y="2001382"/>
                  <a:ext cx="3287539"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lumMod val="75000"/>
                          <a:lumOff val="25000"/>
                        </a:schemeClr>
                      </a:solidFill>
                    </a:rPr>
                    <a:t>无线体域网</a:t>
                  </a:r>
                  <a:endParaRPr lang="zh-CN" altLang="en-US" dirty="0">
                    <a:solidFill>
                      <a:schemeClr val="tx1">
                        <a:lumMod val="75000"/>
                        <a:lumOff val="25000"/>
                      </a:schemeClr>
                    </a:solidFill>
                  </a:endParaRPr>
                </a:p>
              </p:txBody>
            </p:sp>
          </p:grpSp>
          <p:grpSp>
            <p:nvGrpSpPr>
              <p:cNvPr id="23" name="组合 22"/>
              <p:cNvGrpSpPr/>
              <p:nvPr/>
            </p:nvGrpSpPr>
            <p:grpSpPr>
              <a:xfrm>
                <a:off x="6595242" y="3554552"/>
                <a:ext cx="4824819" cy="756483"/>
                <a:chOff x="7509642" y="2001382"/>
                <a:chExt cx="4824819" cy="756483"/>
              </a:xfrm>
            </p:grpSpPr>
            <p:sp>
              <p:nvSpPr>
                <p:cNvPr id="24" name="文本框 23"/>
                <p:cNvSpPr txBox="1"/>
                <p:nvPr/>
              </p:nvSpPr>
              <p:spPr>
                <a:xfrm>
                  <a:off x="7509643" y="2389565"/>
                  <a:ext cx="4824818" cy="368300"/>
                </a:xfrm>
                <a:prstGeom prst="rect">
                  <a:avLst/>
                </a:prstGeom>
                <a:noFill/>
              </p:spPr>
              <p:txBody>
                <a:bodyPr wrap="square" rtlCol="0">
                  <a:spAutoFit/>
                </a:bodyPr>
                <a:lstStyle/>
                <a:p>
                  <a:pPr>
                    <a:lnSpc>
                      <a:spcPct val="150000"/>
                    </a:lnSpc>
                  </a:pPr>
                  <a:r>
                    <a:rPr lang="en-US" sz="1200" dirty="0">
                      <a:solidFill>
                        <a:schemeClr val="tx1">
                          <a:lumMod val="50000"/>
                          <a:lumOff val="50000"/>
                        </a:schemeClr>
                      </a:solidFill>
                    </a:rPr>
                    <a:t>Atmel SAM3U2C.</a:t>
                  </a:r>
                  <a:endParaRPr lang="en-US" sz="1200" dirty="0">
                    <a:solidFill>
                      <a:schemeClr val="tx1">
                        <a:lumMod val="50000"/>
                        <a:lumOff val="50000"/>
                      </a:schemeClr>
                    </a:solidFill>
                  </a:endParaRPr>
                </a:p>
              </p:txBody>
            </p:sp>
            <p:sp>
              <p:nvSpPr>
                <p:cNvPr id="25" name="矩形 24"/>
                <p:cNvSpPr/>
                <p:nvPr/>
              </p:nvSpPr>
              <p:spPr>
                <a:xfrm>
                  <a:off x="7509642" y="2001382"/>
                  <a:ext cx="3287539"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lumMod val="75000"/>
                          <a:lumOff val="25000"/>
                        </a:schemeClr>
                      </a:solidFill>
                    </a:rPr>
                    <a:t>处理器</a:t>
                  </a:r>
                  <a:endParaRPr lang="zh-CN" altLang="en-US" dirty="0">
                    <a:solidFill>
                      <a:schemeClr val="tx1">
                        <a:lumMod val="75000"/>
                        <a:lumOff val="25000"/>
                      </a:schemeClr>
                    </a:solidFill>
                  </a:endParaRPr>
                </a:p>
              </p:txBody>
            </p:sp>
          </p:grpSp>
          <p:grpSp>
            <p:nvGrpSpPr>
              <p:cNvPr id="26" name="组合 25"/>
              <p:cNvGrpSpPr/>
              <p:nvPr/>
            </p:nvGrpSpPr>
            <p:grpSpPr>
              <a:xfrm>
                <a:off x="6595242" y="4687633"/>
                <a:ext cx="4824819" cy="1033343"/>
                <a:chOff x="7509642" y="2001382"/>
                <a:chExt cx="4824819" cy="1033343"/>
              </a:xfrm>
            </p:grpSpPr>
            <p:sp>
              <p:nvSpPr>
                <p:cNvPr id="27" name="文本框 26"/>
                <p:cNvSpPr txBox="1"/>
                <p:nvPr/>
              </p:nvSpPr>
              <p:spPr>
                <a:xfrm>
                  <a:off x="7509643" y="2389565"/>
                  <a:ext cx="4824818" cy="645160"/>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rPr>
                    <a:t>发送器 ：</a:t>
                  </a:r>
                  <a:r>
                    <a:rPr lang="en-US" altLang="zh-CN" sz="1200" dirty="0">
                      <a:solidFill>
                        <a:schemeClr val="tx1">
                          <a:lumMod val="50000"/>
                          <a:lumOff val="50000"/>
                        </a:schemeClr>
                      </a:solidFill>
                    </a:rPr>
                    <a:t>simulANT</a:t>
                  </a:r>
                  <a:r>
                    <a:rPr lang="zh-CN" altLang="en-US" sz="1200" dirty="0">
                      <a:solidFill>
                        <a:schemeClr val="tx1">
                          <a:lumMod val="50000"/>
                          <a:lumOff val="50000"/>
                        </a:schemeClr>
                      </a:solidFill>
                    </a:rPr>
                    <a:t>通过</a:t>
                  </a:r>
                  <a:r>
                    <a:rPr lang="en-US" altLang="zh-CN" sz="1200" dirty="0">
                      <a:solidFill>
                        <a:schemeClr val="tx1">
                          <a:lumMod val="50000"/>
                          <a:lumOff val="50000"/>
                        </a:schemeClr>
                      </a:solidFill>
                    </a:rPr>
                    <a:t>USB</a:t>
                  </a:r>
                  <a:r>
                    <a:rPr lang="zh-CN" altLang="en-US" sz="1200" dirty="0">
                      <a:solidFill>
                        <a:schemeClr val="tx1">
                          <a:lumMod val="50000"/>
                          <a:lumOff val="50000"/>
                        </a:schemeClr>
                      </a:solidFill>
                    </a:rPr>
                    <a:t>棒发送</a:t>
                  </a:r>
                  <a:endParaRPr lang="zh-CN" altLang="en-US" sz="1200" dirty="0">
                    <a:solidFill>
                      <a:schemeClr val="tx1">
                        <a:lumMod val="50000"/>
                        <a:lumOff val="50000"/>
                      </a:schemeClr>
                    </a:solidFill>
                  </a:endParaRPr>
                </a:p>
                <a:p>
                  <a:pPr>
                    <a:lnSpc>
                      <a:spcPct val="150000"/>
                    </a:lnSpc>
                  </a:pPr>
                  <a:r>
                    <a:rPr lang="zh-CN" altLang="en-US" sz="1200" dirty="0">
                      <a:solidFill>
                        <a:schemeClr val="tx1">
                          <a:lumMod val="50000"/>
                          <a:lumOff val="50000"/>
                        </a:schemeClr>
                      </a:solidFill>
                    </a:rPr>
                    <a:t>接收器：</a:t>
                  </a:r>
                  <a:r>
                    <a:rPr lang="en-US" altLang="zh-CN" sz="1200" dirty="0">
                      <a:solidFill>
                        <a:schemeClr val="tx1">
                          <a:lumMod val="50000"/>
                          <a:lumOff val="50000"/>
                        </a:schemeClr>
                      </a:solidFill>
                    </a:rPr>
                    <a:t>EIEI</a:t>
                  </a:r>
                  <a:r>
                    <a:rPr lang="zh-CN" altLang="en-US" sz="1200" dirty="0">
                      <a:solidFill>
                        <a:schemeClr val="tx1">
                          <a:lumMod val="50000"/>
                          <a:lumOff val="50000"/>
                        </a:schemeClr>
                      </a:solidFill>
                    </a:rPr>
                    <a:t>开发板天线</a:t>
                  </a:r>
                  <a:endParaRPr lang="zh-CN" altLang="en-US" sz="1200" dirty="0">
                    <a:solidFill>
                      <a:schemeClr val="tx1">
                        <a:lumMod val="50000"/>
                        <a:lumOff val="50000"/>
                      </a:schemeClr>
                    </a:solidFill>
                  </a:endParaRPr>
                </a:p>
              </p:txBody>
            </p:sp>
            <p:sp>
              <p:nvSpPr>
                <p:cNvPr id="28" name="矩形 27"/>
                <p:cNvSpPr/>
                <p:nvPr/>
              </p:nvSpPr>
              <p:spPr>
                <a:xfrm>
                  <a:off x="7509642" y="2001382"/>
                  <a:ext cx="3287539"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lumMod val="75000"/>
                          <a:lumOff val="25000"/>
                        </a:schemeClr>
                      </a:solidFill>
                    </a:rPr>
                    <a:t>发送器</a:t>
                  </a:r>
                  <a:r>
                    <a:rPr lang="en-US" altLang="zh-CN" dirty="0">
                      <a:solidFill>
                        <a:schemeClr val="tx1">
                          <a:lumMod val="75000"/>
                          <a:lumOff val="25000"/>
                        </a:schemeClr>
                      </a:solidFill>
                    </a:rPr>
                    <a:t>&amp;</a:t>
                  </a:r>
                  <a:r>
                    <a:rPr lang="zh-CN" altLang="en-US" dirty="0">
                      <a:solidFill>
                        <a:schemeClr val="tx1">
                          <a:lumMod val="75000"/>
                          <a:lumOff val="25000"/>
                        </a:schemeClr>
                      </a:solidFill>
                    </a:rPr>
                    <a:t>接收器</a:t>
                  </a:r>
                  <a:endParaRPr lang="zh-CN" altLang="en-US" dirty="0">
                    <a:solidFill>
                      <a:schemeClr val="tx1">
                        <a:lumMod val="75000"/>
                        <a:lumOff val="25000"/>
                      </a:schemeClr>
                    </a:solidFill>
                  </a:endParaRPr>
                </a:p>
              </p:txBody>
            </p:sp>
          </p:grpSp>
        </p:grpSp>
        <p:sp>
          <p:nvSpPr>
            <p:cNvPr id="30" name="矩形 29"/>
            <p:cNvSpPr/>
            <p:nvPr/>
          </p:nvSpPr>
          <p:spPr>
            <a:xfrm>
              <a:off x="6299408" y="1799962"/>
              <a:ext cx="762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01</a:t>
              </a:r>
              <a:endParaRPr lang="zh-CN" altLang="en-US" sz="2800" dirty="0">
                <a:solidFill>
                  <a:schemeClr val="bg1">
                    <a:lumMod val="75000"/>
                  </a:schemeClr>
                </a:solidFill>
              </a:endParaRPr>
            </a:p>
          </p:txBody>
        </p:sp>
        <p:sp>
          <p:nvSpPr>
            <p:cNvPr id="31" name="矩形 30"/>
            <p:cNvSpPr/>
            <p:nvPr/>
          </p:nvSpPr>
          <p:spPr>
            <a:xfrm>
              <a:off x="6299408" y="2948368"/>
              <a:ext cx="762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accent3"/>
                  </a:solidFill>
                </a:rPr>
                <a:t>02</a:t>
              </a:r>
              <a:endParaRPr lang="zh-CN" altLang="en-US" sz="2800" dirty="0">
                <a:solidFill>
                  <a:schemeClr val="accent3"/>
                </a:solidFill>
              </a:endParaRPr>
            </a:p>
          </p:txBody>
        </p:sp>
        <p:sp>
          <p:nvSpPr>
            <p:cNvPr id="32" name="矩形 31"/>
            <p:cNvSpPr/>
            <p:nvPr/>
          </p:nvSpPr>
          <p:spPr>
            <a:xfrm>
              <a:off x="6313028" y="4053489"/>
              <a:ext cx="762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50000"/>
                      <a:lumOff val="50000"/>
                    </a:schemeClr>
                  </a:solidFill>
                </a:rPr>
                <a:t>03</a:t>
              </a:r>
              <a:endParaRPr lang="zh-CN" altLang="en-US" sz="2800" dirty="0">
                <a:solidFill>
                  <a:schemeClr val="tx1">
                    <a:lumMod val="50000"/>
                    <a:lumOff val="50000"/>
                  </a:schemeClr>
                </a:solidFill>
              </a:endParaRPr>
            </a:p>
          </p:txBody>
        </p:sp>
        <p:sp>
          <p:nvSpPr>
            <p:cNvPr id="33" name="矩形 32"/>
            <p:cNvSpPr/>
            <p:nvPr/>
          </p:nvSpPr>
          <p:spPr>
            <a:xfrm>
              <a:off x="6314247" y="5186569"/>
              <a:ext cx="762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75000"/>
                      <a:lumOff val="25000"/>
                    </a:schemeClr>
                  </a:solidFill>
                </a:rPr>
                <a:t>04</a:t>
              </a:r>
              <a:endParaRPr lang="zh-CN" altLang="en-US" sz="2800" dirty="0">
                <a:solidFill>
                  <a:schemeClr val="tx1">
                    <a:lumMod val="75000"/>
                    <a:lumOff val="25000"/>
                  </a:schemeClr>
                </a:solidFill>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38530" y="-2579087"/>
            <a:ext cx="9203382" cy="13435834"/>
            <a:chOff x="-3138530" y="-2579087"/>
            <a:chExt cx="9203382" cy="13435834"/>
          </a:xfrm>
          <a:blipFill dpi="0" rotWithShape="1">
            <a:blip r:embed="rId1"/>
            <a:srcRect/>
            <a:tile tx="0" ty="0" sx="100000" sy="100000" flip="none" algn="l"/>
          </a:blipFill>
        </p:grpSpPr>
        <p:sp>
          <p:nvSpPr>
            <p:cNvPr id="2" name="矩形: 圆角 1"/>
            <p:cNvSpPr/>
            <p:nvPr/>
          </p:nvSpPr>
          <p:spPr>
            <a:xfrm rot="19103247">
              <a:off x="-3138530" y="1003257"/>
              <a:ext cx="557138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775033" y="1467013"/>
            <a:ext cx="7474442" cy="3251617"/>
            <a:chOff x="4223913" y="1283393"/>
            <a:chExt cx="7474442" cy="3251617"/>
          </a:xfrm>
        </p:grpSpPr>
        <p:grpSp>
          <p:nvGrpSpPr>
            <p:cNvPr id="9" name="组合 8"/>
            <p:cNvGrpSpPr/>
            <p:nvPr/>
          </p:nvGrpSpPr>
          <p:grpSpPr>
            <a:xfrm>
              <a:off x="4223913" y="2711614"/>
              <a:ext cx="7474442" cy="1823396"/>
              <a:chOff x="4223913" y="2678513"/>
              <a:chExt cx="7474442" cy="1823396"/>
            </a:xfrm>
          </p:grpSpPr>
          <p:sp>
            <p:nvSpPr>
              <p:cNvPr id="7" name="矩形 6"/>
              <p:cNvSpPr/>
              <p:nvPr/>
            </p:nvSpPr>
            <p:spPr>
              <a:xfrm>
                <a:off x="4223913" y="2678513"/>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chemeClr val="tx1">
                        <a:lumMod val="75000"/>
                        <a:lumOff val="25000"/>
                      </a:schemeClr>
                    </a:solidFill>
                  </a:rPr>
                  <a:t>需求分析</a:t>
                </a:r>
                <a:endParaRPr lang="zh-CN" altLang="en-US" sz="6000" dirty="0">
                  <a:solidFill>
                    <a:schemeClr val="tx1">
                      <a:lumMod val="75000"/>
                      <a:lumOff val="25000"/>
                    </a:schemeClr>
                  </a:solidFill>
                </a:endParaRPr>
              </a:p>
            </p:txBody>
          </p:sp>
          <p:sp>
            <p:nvSpPr>
              <p:cNvPr id="8" name="文本框 7"/>
              <p:cNvSpPr txBox="1"/>
              <p:nvPr/>
            </p:nvSpPr>
            <p:spPr>
              <a:xfrm>
                <a:off x="5494573" y="3764674"/>
                <a:ext cx="4933121" cy="737235"/>
              </a:xfrm>
              <a:prstGeom prst="rect">
                <a:avLst/>
              </a:prstGeom>
              <a:noFill/>
            </p:spPr>
            <p:txBody>
              <a:bodyPr wrap="square" rtlCol="0">
                <a:spAutoFit/>
              </a:bodyPr>
              <a:lstStyle/>
              <a:p>
                <a:pPr marL="285750" indent="-285750" algn="ctr">
                  <a:lnSpc>
                    <a:spcPct val="150000"/>
                  </a:lnSpc>
                  <a:buFont typeface="Wingdings" panose="05000000000000000000" pitchFamily="2" charset="2"/>
                  <a:buChar char="Ø"/>
                </a:pPr>
                <a:r>
                  <a:rPr lang="zh-CN" sz="1400" dirty="0">
                    <a:solidFill>
                      <a:schemeClr val="tx1">
                        <a:lumMod val="75000"/>
                        <a:lumOff val="25000"/>
                      </a:schemeClr>
                    </a:solidFill>
                  </a:rPr>
                  <a:t>针对目前市场上所存在的消费市场和产品竞争</a:t>
                </a:r>
                <a:endParaRPr lang="zh-CN" sz="1400" dirty="0">
                  <a:solidFill>
                    <a:schemeClr val="tx1">
                      <a:lumMod val="75000"/>
                      <a:lumOff val="25000"/>
                    </a:schemeClr>
                  </a:solidFill>
                </a:endParaRPr>
              </a:p>
              <a:p>
                <a:pPr marL="285750" indent="-285750" algn="ctr">
                  <a:lnSpc>
                    <a:spcPct val="150000"/>
                  </a:lnSpc>
                  <a:buFont typeface="Wingdings" panose="05000000000000000000" pitchFamily="2" charset="2"/>
                  <a:buChar char="Ø"/>
                </a:pPr>
                <a:r>
                  <a:rPr lang="zh-CN" sz="1400" dirty="0">
                    <a:solidFill>
                      <a:schemeClr val="tx1">
                        <a:lumMod val="75000"/>
                        <a:lumOff val="25000"/>
                      </a:schemeClr>
                    </a:solidFill>
                  </a:rPr>
                  <a:t>针对目前消费市场和消费情景</a:t>
                </a:r>
                <a:endParaRPr lang="zh-CN" sz="1400" dirty="0">
                  <a:solidFill>
                    <a:schemeClr val="tx1">
                      <a:lumMod val="75000"/>
                      <a:lumOff val="25000"/>
                    </a:schemeClr>
                  </a:solidFill>
                </a:endParaRPr>
              </a:p>
            </p:txBody>
          </p:sp>
        </p:grpSp>
        <p:sp>
          <p:nvSpPr>
            <p:cNvPr id="6" name="矩形 5"/>
            <p:cNvSpPr/>
            <p:nvPr/>
          </p:nvSpPr>
          <p:spPr>
            <a:xfrm>
              <a:off x="6261542" y="1283393"/>
              <a:ext cx="3399181" cy="1237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tx1">
                      <a:lumMod val="75000"/>
                      <a:lumOff val="25000"/>
                    </a:schemeClr>
                  </a:solidFill>
                </a:rPr>
                <a:t>02</a:t>
              </a:r>
              <a:endParaRPr lang="zh-CN" altLang="en-US" sz="9600" b="1" dirty="0">
                <a:solidFill>
                  <a:schemeClr val="tx1">
                    <a:lumMod val="75000"/>
                    <a:lumOff val="25000"/>
                  </a:schemeClr>
                </a:solidFill>
              </a:endParaRPr>
            </a:p>
          </p:txBody>
        </p:sp>
      </p:gr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6827630" cy="4009574"/>
            <a:chOff x="-1373255" y="-1275082"/>
            <a:chExt cx="6827630"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mj-ea"/>
                </a:rPr>
                <a:t>需求分析</a:t>
              </a:r>
              <a:endParaRPr lang="zh-CN" altLang="en-US" sz="2400" dirty="0">
                <a:solidFill>
                  <a:schemeClr val="tx1">
                    <a:lumMod val="75000"/>
                    <a:lumOff val="25000"/>
                  </a:schemeClr>
                </a:solidFill>
                <a:latin typeface="+mj-ea"/>
              </a:endParaRPr>
            </a:p>
          </p:txBody>
        </p:sp>
        <p:sp>
          <p:nvSpPr>
            <p:cNvPr id="8" name="文本框 7"/>
            <p:cNvSpPr txBox="1"/>
            <p:nvPr/>
          </p:nvSpPr>
          <p:spPr>
            <a:xfrm>
              <a:off x="576471" y="1208879"/>
              <a:ext cx="4877904" cy="321945"/>
            </a:xfrm>
            <a:prstGeom prst="rect">
              <a:avLst/>
            </a:prstGeom>
            <a:noFill/>
          </p:spPr>
          <p:txBody>
            <a:bodyPr wrap="square" rtlCol="0">
              <a:spAutoFit/>
            </a:bodyPr>
            <a:lstStyle/>
            <a:p>
              <a:pPr>
                <a:lnSpc>
                  <a:spcPct val="150000"/>
                </a:lnSpc>
              </a:pPr>
              <a:r>
                <a:rPr lang="zh-CN" sz="1000" dirty="0">
                  <a:solidFill>
                    <a:schemeClr val="tx1">
                      <a:lumMod val="50000"/>
                      <a:lumOff val="50000"/>
                    </a:schemeClr>
                  </a:solidFill>
                </a:rPr>
                <a:t>目前市场上已经存在产品竞争</a:t>
              </a:r>
              <a:endParaRPr lang="zh-CN" sz="1000" dirty="0">
                <a:solidFill>
                  <a:schemeClr val="tx1">
                    <a:lumMod val="50000"/>
                    <a:lumOff val="50000"/>
                  </a:schemeClr>
                </a:solidFill>
              </a:endParaRPr>
            </a:p>
          </p:txBody>
        </p:sp>
      </p:grpSp>
      <p:grpSp>
        <p:nvGrpSpPr>
          <p:cNvPr id="10" name="组合 9"/>
          <p:cNvGrpSpPr/>
          <p:nvPr/>
        </p:nvGrpSpPr>
        <p:grpSpPr>
          <a:xfrm>
            <a:off x="1331843" y="2623930"/>
            <a:ext cx="9541565" cy="2206488"/>
            <a:chOff x="1331843" y="2097156"/>
            <a:chExt cx="9541565" cy="2206488"/>
          </a:xfrm>
          <a:noFill/>
        </p:grpSpPr>
        <p:sp>
          <p:nvSpPr>
            <p:cNvPr id="11" name="矩形: 圆角 10"/>
            <p:cNvSpPr/>
            <p:nvPr/>
          </p:nvSpPr>
          <p:spPr>
            <a:xfrm>
              <a:off x="1331843" y="2097157"/>
              <a:ext cx="2206487" cy="2206487"/>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sp>
          <p:nvSpPr>
            <p:cNvPr id="12" name="矩形: 圆角 11"/>
            <p:cNvSpPr/>
            <p:nvPr/>
          </p:nvSpPr>
          <p:spPr>
            <a:xfrm>
              <a:off x="3776869" y="2097156"/>
              <a:ext cx="2206487" cy="2206487"/>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sp>
          <p:nvSpPr>
            <p:cNvPr id="13" name="矩形: 圆角 12"/>
            <p:cNvSpPr/>
            <p:nvPr/>
          </p:nvSpPr>
          <p:spPr>
            <a:xfrm>
              <a:off x="6221895" y="2097156"/>
              <a:ext cx="2206487" cy="2206487"/>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sp>
          <p:nvSpPr>
            <p:cNvPr id="14" name="矩形: 圆角 13"/>
            <p:cNvSpPr/>
            <p:nvPr/>
          </p:nvSpPr>
          <p:spPr>
            <a:xfrm>
              <a:off x="8666921" y="2097156"/>
              <a:ext cx="2206487" cy="2206487"/>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p:txBody>
        </p:sp>
      </p:grpSp>
      <p:grpSp>
        <p:nvGrpSpPr>
          <p:cNvPr id="43" name="组合 42"/>
          <p:cNvGrpSpPr/>
          <p:nvPr/>
        </p:nvGrpSpPr>
        <p:grpSpPr>
          <a:xfrm>
            <a:off x="3314700" y="3384273"/>
            <a:ext cx="5562600" cy="685800"/>
            <a:chOff x="3314700" y="3384273"/>
            <a:chExt cx="5562600" cy="685800"/>
          </a:xfrm>
        </p:grpSpPr>
        <p:sp>
          <p:nvSpPr>
            <p:cNvPr id="15" name="矩形: 圆角 14"/>
            <p:cNvSpPr/>
            <p:nvPr/>
          </p:nvSpPr>
          <p:spPr>
            <a:xfrm>
              <a:off x="3314700" y="3384273"/>
              <a:ext cx="685800" cy="6858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53100" y="3384273"/>
              <a:ext cx="685800" cy="6858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8191500" y="3384273"/>
              <a:ext cx="685800" cy="6858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descr="指向右边的反手食指"/>
            <p:cNvPicPr>
              <a:picLocks noChangeAspect="1"/>
            </p:cNvPicPr>
            <p:nvPr/>
          </p:nvPicPr>
          <p:blipFill>
            <a:blip r:embed="rId1" cstate="screen"/>
            <a:stretch>
              <a:fillRect/>
            </a:stretch>
          </p:blipFill>
          <p:spPr>
            <a:xfrm flipV="1">
              <a:off x="3418841" y="3493530"/>
              <a:ext cx="467286" cy="467286"/>
            </a:xfrm>
            <a:prstGeom prst="rect">
              <a:avLst/>
            </a:prstGeom>
          </p:spPr>
        </p:pic>
        <p:pic>
          <p:nvPicPr>
            <p:cNvPr id="19" name="图形 18" descr="指向右边的反手食指"/>
            <p:cNvPicPr>
              <a:picLocks noChangeAspect="1"/>
            </p:cNvPicPr>
            <p:nvPr/>
          </p:nvPicPr>
          <p:blipFill>
            <a:blip r:embed="rId1" cstate="screen"/>
            <a:stretch>
              <a:fillRect/>
            </a:stretch>
          </p:blipFill>
          <p:spPr>
            <a:xfrm flipV="1">
              <a:off x="8300757" y="3493530"/>
              <a:ext cx="467286" cy="467286"/>
            </a:xfrm>
            <a:prstGeom prst="rect">
              <a:avLst/>
            </a:prstGeom>
          </p:spPr>
        </p:pic>
        <p:pic>
          <p:nvPicPr>
            <p:cNvPr id="20" name="图形 19" descr="男士"/>
            <p:cNvPicPr>
              <a:picLocks noChangeAspect="1"/>
            </p:cNvPicPr>
            <p:nvPr/>
          </p:nvPicPr>
          <p:blipFill>
            <a:blip r:embed="rId2" cstate="screen"/>
            <a:stretch>
              <a:fillRect/>
            </a:stretch>
          </p:blipFill>
          <p:spPr>
            <a:xfrm>
              <a:off x="5862357" y="3493530"/>
              <a:ext cx="467286" cy="467286"/>
            </a:xfrm>
            <a:prstGeom prst="rect">
              <a:avLst/>
            </a:prstGeom>
          </p:spPr>
        </p:pic>
      </p:grpSp>
      <p:grpSp>
        <p:nvGrpSpPr>
          <p:cNvPr id="42" name="组合 41"/>
          <p:cNvGrpSpPr/>
          <p:nvPr/>
        </p:nvGrpSpPr>
        <p:grpSpPr>
          <a:xfrm>
            <a:off x="1384027" y="3089338"/>
            <a:ext cx="9476979" cy="1864558"/>
            <a:chOff x="1384027" y="3089338"/>
            <a:chExt cx="9476979" cy="1864558"/>
          </a:xfrm>
        </p:grpSpPr>
        <p:grpSp>
          <p:nvGrpSpPr>
            <p:cNvPr id="23" name="组合 22"/>
            <p:cNvGrpSpPr/>
            <p:nvPr/>
          </p:nvGrpSpPr>
          <p:grpSpPr>
            <a:xfrm>
              <a:off x="8758889" y="3089338"/>
              <a:ext cx="2102117" cy="1864558"/>
              <a:chOff x="8986557" y="3259960"/>
              <a:chExt cx="2852530" cy="1864558"/>
            </a:xfrm>
          </p:grpSpPr>
          <p:sp>
            <p:nvSpPr>
              <p:cNvPr id="21" name="文本框 20"/>
              <p:cNvSpPr txBox="1"/>
              <p:nvPr/>
            </p:nvSpPr>
            <p:spPr>
              <a:xfrm>
                <a:off x="9189933" y="3648143"/>
                <a:ext cx="2445778" cy="1476375"/>
              </a:xfrm>
              <a:prstGeom prst="rect">
                <a:avLst/>
              </a:prstGeom>
              <a:noFill/>
            </p:spPr>
            <p:txBody>
              <a:bodyPr wrap="square" rtlCol="0">
                <a:spAutoFit/>
              </a:bodyPr>
              <a:lstStyle/>
              <a:p>
                <a:pPr algn="ctr">
                  <a:lnSpc>
                    <a:spcPct val="150000"/>
                  </a:lnSpc>
                </a:pPr>
                <a:r>
                  <a:rPr sz="1200" dirty="0">
                    <a:solidFill>
                      <a:schemeClr val="tx1">
                        <a:lumMod val="50000"/>
                        <a:lumOff val="50000"/>
                      </a:schemeClr>
                    </a:solidFill>
                  </a:rPr>
                  <a:t>健康医疗用品：心跳带、血压计等</a:t>
                </a:r>
                <a:endParaRPr sz="1200" dirty="0">
                  <a:solidFill>
                    <a:schemeClr val="tx1">
                      <a:lumMod val="50000"/>
                      <a:lumOff val="50000"/>
                    </a:schemeClr>
                  </a:solidFill>
                </a:endParaRPr>
              </a:p>
              <a:p>
                <a:pPr algn="ctr">
                  <a:lnSpc>
                    <a:spcPct val="150000"/>
                  </a:lnSpc>
                </a:pPr>
                <a:r>
                  <a:rPr sz="1200" dirty="0">
                    <a:solidFill>
                      <a:schemeClr val="tx1">
                        <a:lumMod val="50000"/>
                        <a:lumOff val="50000"/>
                      </a:schemeClr>
                    </a:solidFill>
                  </a:rPr>
                  <a:t>数据传输：智能家居室内控制、蓝牙调光、打印机等</a:t>
                </a:r>
                <a:endParaRPr sz="1200" dirty="0">
                  <a:solidFill>
                    <a:schemeClr val="tx1">
                      <a:lumMod val="50000"/>
                      <a:lumOff val="50000"/>
                    </a:schemeClr>
                  </a:solidFill>
                </a:endParaRPr>
              </a:p>
            </p:txBody>
          </p:sp>
          <p:sp>
            <p:nvSpPr>
              <p:cNvPr id="22" name="矩形 21"/>
              <p:cNvSpPr/>
              <p:nvPr/>
            </p:nvSpPr>
            <p:spPr>
              <a:xfrm>
                <a:off x="8986557" y="3259960"/>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lumMod val="75000"/>
                        <a:lumOff val="25000"/>
                      </a:schemeClr>
                    </a:solidFill>
                  </a:rPr>
                  <a:t>已经参与领域</a:t>
                </a:r>
                <a:endParaRPr lang="zh-CN" altLang="en-US" dirty="0">
                  <a:solidFill>
                    <a:schemeClr val="tx1">
                      <a:lumMod val="75000"/>
                      <a:lumOff val="25000"/>
                    </a:schemeClr>
                  </a:solidFill>
                </a:endParaRPr>
              </a:p>
            </p:txBody>
          </p:sp>
        </p:grpSp>
        <p:grpSp>
          <p:nvGrpSpPr>
            <p:cNvPr id="33" name="组合 32"/>
            <p:cNvGrpSpPr/>
            <p:nvPr/>
          </p:nvGrpSpPr>
          <p:grpSpPr>
            <a:xfrm>
              <a:off x="6276639" y="3089338"/>
              <a:ext cx="2102117" cy="1271988"/>
              <a:chOff x="8986557" y="3259960"/>
              <a:chExt cx="2852530" cy="1271988"/>
            </a:xfrm>
          </p:grpSpPr>
          <p:sp>
            <p:nvSpPr>
              <p:cNvPr id="34" name="文本框 33"/>
              <p:cNvSpPr txBox="1"/>
              <p:nvPr/>
            </p:nvSpPr>
            <p:spPr>
              <a:xfrm>
                <a:off x="9189933" y="3648143"/>
                <a:ext cx="2445778" cy="883805"/>
              </a:xfrm>
              <a:prstGeom prst="rect">
                <a:avLst/>
              </a:prstGeom>
              <a:noFill/>
            </p:spPr>
            <p:txBody>
              <a:bodyPr wrap="square" rtlCol="0">
                <a:spAutoFit/>
              </a:bodyPr>
              <a:lstStyle/>
              <a:p>
                <a:pPr algn="ctr">
                  <a:lnSpc>
                    <a:spcPct val="150000"/>
                  </a:lnSpc>
                </a:pPr>
                <a:r>
                  <a:rPr sz="1200" dirty="0">
                    <a:solidFill>
                      <a:schemeClr val="tx1">
                        <a:lumMod val="50000"/>
                        <a:lumOff val="50000"/>
                      </a:schemeClr>
                    </a:solidFill>
                  </a:rPr>
                  <a:t>非常适合用于从微型无线传感器（每半秒交换一次数据）或使用完全异步通信的遥控器等其它外设传送数据。</a:t>
                </a:r>
                <a:endParaRPr sz="1200" dirty="0">
                  <a:solidFill>
                    <a:schemeClr val="tx1">
                      <a:lumMod val="50000"/>
                      <a:lumOff val="50000"/>
                    </a:schemeClr>
                  </a:solidFill>
                </a:endParaRPr>
              </a:p>
            </p:txBody>
          </p:sp>
          <p:sp>
            <p:nvSpPr>
              <p:cNvPr id="35" name="矩形 34"/>
              <p:cNvSpPr/>
              <p:nvPr/>
            </p:nvSpPr>
            <p:spPr>
              <a:xfrm>
                <a:off x="8986557" y="3259960"/>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lumMod val="75000"/>
                        <a:lumOff val="25000"/>
                      </a:schemeClr>
                    </a:solidFill>
                  </a:rPr>
                  <a:t>工作模式优势</a:t>
                </a:r>
                <a:endParaRPr lang="zh-CN" altLang="en-US" dirty="0">
                  <a:solidFill>
                    <a:schemeClr val="tx1">
                      <a:lumMod val="75000"/>
                      <a:lumOff val="25000"/>
                    </a:schemeClr>
                  </a:solidFill>
                </a:endParaRPr>
              </a:p>
            </p:txBody>
          </p:sp>
        </p:grpSp>
        <p:grpSp>
          <p:nvGrpSpPr>
            <p:cNvPr id="36" name="组合 35"/>
            <p:cNvGrpSpPr/>
            <p:nvPr/>
          </p:nvGrpSpPr>
          <p:grpSpPr>
            <a:xfrm>
              <a:off x="3829053" y="3089338"/>
              <a:ext cx="2102117" cy="1263686"/>
              <a:chOff x="8986557" y="3259960"/>
              <a:chExt cx="2852530" cy="1263686"/>
            </a:xfrm>
          </p:grpSpPr>
          <p:sp>
            <p:nvSpPr>
              <p:cNvPr id="37" name="文本框 36"/>
              <p:cNvSpPr txBox="1"/>
              <p:nvPr/>
            </p:nvSpPr>
            <p:spPr>
              <a:xfrm>
                <a:off x="9189933" y="3648143"/>
                <a:ext cx="2445778" cy="875503"/>
              </a:xfrm>
              <a:prstGeom prst="rect">
                <a:avLst/>
              </a:prstGeom>
              <a:noFill/>
            </p:spPr>
            <p:txBody>
              <a:bodyPr wrap="square" rtlCol="0">
                <a:spAutoFit/>
              </a:bodyPr>
              <a:lstStyle/>
              <a:p>
                <a:pPr algn="ctr">
                  <a:lnSpc>
                    <a:spcPct val="150000"/>
                  </a:lnSpc>
                </a:pPr>
                <a:r>
                  <a:rPr sz="1200" dirty="0">
                    <a:solidFill>
                      <a:schemeClr val="tx1">
                        <a:lumMod val="50000"/>
                        <a:lumOff val="50000"/>
                      </a:schemeClr>
                    </a:solidFill>
                  </a:rPr>
                  <a:t>蓝牙低能耗技术是短距离、低成本、可互操作性的无线技术，它利用许多智能手段最大限度地降低功耗。</a:t>
                </a:r>
                <a:endParaRPr sz="1200" dirty="0">
                  <a:solidFill>
                    <a:schemeClr val="tx1">
                      <a:lumMod val="50000"/>
                      <a:lumOff val="50000"/>
                    </a:schemeClr>
                  </a:solidFill>
                </a:endParaRPr>
              </a:p>
            </p:txBody>
          </p:sp>
          <p:sp>
            <p:nvSpPr>
              <p:cNvPr id="38" name="矩形 37"/>
              <p:cNvSpPr/>
              <p:nvPr/>
            </p:nvSpPr>
            <p:spPr>
              <a:xfrm>
                <a:off x="8986557" y="3259960"/>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lumMod val="75000"/>
                        <a:lumOff val="25000"/>
                      </a:schemeClr>
                    </a:solidFill>
                  </a:rPr>
                  <a:t>技术优势</a:t>
                </a:r>
                <a:endParaRPr lang="zh-CN" altLang="en-US" dirty="0">
                  <a:solidFill>
                    <a:schemeClr val="tx1">
                      <a:lumMod val="75000"/>
                      <a:lumOff val="25000"/>
                    </a:schemeClr>
                  </a:solidFill>
                </a:endParaRPr>
              </a:p>
            </p:txBody>
          </p:sp>
        </p:grpSp>
        <p:sp>
          <p:nvSpPr>
            <p:cNvPr id="41" name="矩形 40"/>
            <p:cNvSpPr/>
            <p:nvPr/>
          </p:nvSpPr>
          <p:spPr>
            <a:xfrm>
              <a:off x="1384027" y="3493198"/>
              <a:ext cx="2102117"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lumMod val="75000"/>
                      <a:lumOff val="25000"/>
                    </a:schemeClr>
                  </a:solidFill>
                </a:rPr>
                <a:t>BLE技术</a:t>
              </a:r>
              <a:endParaRPr lang="zh-CN" altLang="en-US" dirty="0">
                <a:solidFill>
                  <a:schemeClr val="tx1">
                    <a:lumMod val="75000"/>
                    <a:lumOff val="25000"/>
                  </a:schemeClr>
                </a:solidFill>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anim calcmode="lin" valueType="num">
                                      <p:cBhvr>
                                        <p:cTn id="13" dur="500" fill="hold"/>
                                        <p:tgtEl>
                                          <p:spTgt spid="42"/>
                                        </p:tgtEl>
                                        <p:attrNameLst>
                                          <p:attrName>ppt_x</p:attrName>
                                        </p:attrNameLst>
                                      </p:cBhvr>
                                      <p:tavLst>
                                        <p:tav tm="0">
                                          <p:val>
                                            <p:strVal val="#ppt_x"/>
                                          </p:val>
                                        </p:tav>
                                        <p:tav tm="100000">
                                          <p:val>
                                            <p:strVal val="#ppt_x"/>
                                          </p:val>
                                        </p:tav>
                                      </p:tavLst>
                                    </p:anim>
                                    <p:anim calcmode="lin" valueType="num">
                                      <p:cBhvr>
                                        <p:cTn id="14"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6827630" cy="4009574"/>
            <a:chOff x="-1373255" y="-1275082"/>
            <a:chExt cx="6827630"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lumMod val="75000"/>
                      <a:lumOff val="25000"/>
                    </a:schemeClr>
                  </a:solidFill>
                  <a:latin typeface="+mj-ea"/>
                </a:rPr>
                <a:t>需求分析</a:t>
              </a:r>
              <a:endParaRPr lang="zh-CN" altLang="en-US" sz="2400" dirty="0">
                <a:solidFill>
                  <a:schemeClr val="tx1">
                    <a:lumMod val="75000"/>
                    <a:lumOff val="25000"/>
                  </a:schemeClr>
                </a:solidFill>
                <a:latin typeface="+mj-ea"/>
              </a:endParaRPr>
            </a:p>
          </p:txBody>
        </p:sp>
        <p:sp>
          <p:nvSpPr>
            <p:cNvPr id="8" name="文本框 7"/>
            <p:cNvSpPr txBox="1"/>
            <p:nvPr/>
          </p:nvSpPr>
          <p:spPr>
            <a:xfrm>
              <a:off x="576471" y="1208879"/>
              <a:ext cx="4877904" cy="321945"/>
            </a:xfrm>
            <a:prstGeom prst="rect">
              <a:avLst/>
            </a:prstGeom>
            <a:noFill/>
          </p:spPr>
          <p:txBody>
            <a:bodyPr wrap="square" rtlCol="0">
              <a:spAutoFit/>
            </a:bodyPr>
            <a:lstStyle/>
            <a:p>
              <a:pPr>
                <a:lnSpc>
                  <a:spcPct val="150000"/>
                </a:lnSpc>
              </a:pPr>
              <a:r>
                <a:rPr lang="zh-CN" sz="1000" dirty="0">
                  <a:solidFill>
                    <a:schemeClr val="tx1">
                      <a:lumMod val="50000"/>
                      <a:lumOff val="50000"/>
                    </a:schemeClr>
                  </a:solidFill>
                </a:rPr>
                <a:t>针对目前的消费市场以及消费人群分析</a:t>
              </a:r>
              <a:endParaRPr lang="zh-CN" sz="1000" dirty="0">
                <a:solidFill>
                  <a:schemeClr val="tx1">
                    <a:lumMod val="50000"/>
                    <a:lumOff val="50000"/>
                  </a:schemeClr>
                </a:solidFill>
              </a:endParaRPr>
            </a:p>
          </p:txBody>
        </p:sp>
      </p:grpSp>
      <p:grpSp>
        <p:nvGrpSpPr>
          <p:cNvPr id="45" name="组合 44"/>
          <p:cNvGrpSpPr/>
          <p:nvPr/>
        </p:nvGrpSpPr>
        <p:grpSpPr>
          <a:xfrm>
            <a:off x="5483087" y="3372682"/>
            <a:ext cx="1225826" cy="1225826"/>
            <a:chOff x="5483087" y="3372682"/>
            <a:chExt cx="1225826" cy="1225826"/>
          </a:xfrm>
        </p:grpSpPr>
        <p:pic>
          <p:nvPicPr>
            <p:cNvPr id="24" name="图形 23" descr="用户"/>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56242" y="3573214"/>
              <a:ext cx="879516" cy="879516"/>
            </a:xfrm>
            <a:prstGeom prst="rect">
              <a:avLst/>
            </a:prstGeom>
          </p:spPr>
        </p:pic>
        <p:sp>
          <p:nvSpPr>
            <p:cNvPr id="5" name="椭圆 4"/>
            <p:cNvSpPr/>
            <p:nvPr/>
          </p:nvSpPr>
          <p:spPr>
            <a:xfrm>
              <a:off x="5483087" y="3372682"/>
              <a:ext cx="1225826" cy="1225826"/>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182640" y="1826870"/>
            <a:ext cx="9711604" cy="4370636"/>
            <a:chOff x="1182640" y="1826870"/>
            <a:chExt cx="9711604" cy="4370636"/>
          </a:xfrm>
        </p:grpSpPr>
        <p:grpSp>
          <p:nvGrpSpPr>
            <p:cNvPr id="43" name="组合 42"/>
            <p:cNvGrpSpPr/>
            <p:nvPr/>
          </p:nvGrpSpPr>
          <p:grpSpPr>
            <a:xfrm>
              <a:off x="1182640" y="2156139"/>
              <a:ext cx="9711604" cy="3717650"/>
              <a:chOff x="1182640" y="2156139"/>
              <a:chExt cx="9711604" cy="3717650"/>
            </a:xfrm>
          </p:grpSpPr>
          <p:grpSp>
            <p:nvGrpSpPr>
              <p:cNvPr id="10" name="组合 9"/>
              <p:cNvGrpSpPr/>
              <p:nvPr/>
            </p:nvGrpSpPr>
            <p:grpSpPr>
              <a:xfrm>
                <a:off x="10205131" y="2156139"/>
                <a:ext cx="689113" cy="3344905"/>
                <a:chOff x="6855651" y="1659182"/>
                <a:chExt cx="689113" cy="3344905"/>
              </a:xfrm>
            </p:grpSpPr>
            <p:sp>
              <p:nvSpPr>
                <p:cNvPr id="12" name="矩形: 圆角 11"/>
                <p:cNvSpPr/>
                <p:nvPr/>
              </p:nvSpPr>
              <p:spPr>
                <a:xfrm>
                  <a:off x="6855651" y="1659182"/>
                  <a:ext cx="689113" cy="689113"/>
                </a:xfrm>
                <a:prstGeom prst="roundRect">
                  <a:avLst/>
                </a:prstGeom>
                <a:solidFill>
                  <a:schemeClr val="tx1">
                    <a:lumMod val="75000"/>
                    <a:lumOff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13" name="矩形: 圆角 12"/>
                <p:cNvSpPr/>
                <p:nvPr/>
              </p:nvSpPr>
              <p:spPr>
                <a:xfrm>
                  <a:off x="6855651" y="4314974"/>
                  <a:ext cx="689113" cy="689113"/>
                </a:xfrm>
                <a:prstGeom prst="roundRect">
                  <a:avLst/>
                </a:prstGeom>
                <a:solidFill>
                  <a:schemeClr val="tx1">
                    <a:lumMod val="75000"/>
                    <a:lumOff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pic>
              <p:nvPicPr>
                <p:cNvPr id="14" name="图形 13" descr="游戏控制器"/>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106" y="4366266"/>
                  <a:ext cx="586268" cy="586268"/>
                </a:xfrm>
                <a:prstGeom prst="rect">
                  <a:avLst/>
                </a:prstGeom>
              </p:spPr>
            </p:pic>
            <p:pic>
              <p:nvPicPr>
                <p:cNvPr id="16" name="图形 15" descr="耳机"/>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3106" y="1692536"/>
                  <a:ext cx="586268" cy="586268"/>
                </a:xfrm>
                <a:prstGeom prst="rect">
                  <a:avLst/>
                </a:prstGeom>
              </p:spPr>
            </p:pic>
          </p:grpSp>
          <p:grpSp>
            <p:nvGrpSpPr>
              <p:cNvPr id="17" name="组合 16"/>
              <p:cNvGrpSpPr/>
              <p:nvPr/>
            </p:nvGrpSpPr>
            <p:grpSpPr>
              <a:xfrm>
                <a:off x="1182640" y="2156139"/>
                <a:ext cx="689113" cy="3717650"/>
                <a:chOff x="1182640" y="1659182"/>
                <a:chExt cx="689113" cy="3717650"/>
              </a:xfrm>
            </p:grpSpPr>
            <p:sp>
              <p:nvSpPr>
                <p:cNvPr id="18" name="矩形: 圆角 17"/>
                <p:cNvSpPr/>
                <p:nvPr/>
              </p:nvSpPr>
              <p:spPr>
                <a:xfrm>
                  <a:off x="1182640" y="3149853"/>
                  <a:ext cx="689113" cy="689113"/>
                </a:xfrm>
                <a:prstGeom prst="round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pic>
              <p:nvPicPr>
                <p:cNvPr id="19" name="图形 18" descr="显示器"/>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4062" y="4752969"/>
                  <a:ext cx="586268" cy="586268"/>
                </a:xfrm>
                <a:prstGeom prst="rect">
                  <a:avLst/>
                </a:prstGeom>
              </p:spPr>
            </p:pic>
            <p:pic>
              <p:nvPicPr>
                <p:cNvPr id="20" name="图形 19" descr="智能手机"/>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4062" y="3195504"/>
                  <a:ext cx="586268" cy="586268"/>
                </a:xfrm>
                <a:prstGeom prst="rect">
                  <a:avLst/>
                </a:prstGeom>
              </p:spPr>
            </p:pic>
            <p:pic>
              <p:nvPicPr>
                <p:cNvPr id="21" name="图形 20" descr="平板电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4062" y="1706999"/>
                  <a:ext cx="586268" cy="586268"/>
                </a:xfrm>
                <a:prstGeom prst="rect">
                  <a:avLst/>
                </a:prstGeom>
              </p:spPr>
            </p:pic>
            <p:sp>
              <p:nvSpPr>
                <p:cNvPr id="22" name="矩形: 圆角 21"/>
                <p:cNvSpPr/>
                <p:nvPr/>
              </p:nvSpPr>
              <p:spPr>
                <a:xfrm>
                  <a:off x="1182640" y="1659182"/>
                  <a:ext cx="689113" cy="689113"/>
                </a:xfrm>
                <a:prstGeom prst="round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3" name="矩形: 圆角 22"/>
                <p:cNvSpPr/>
                <p:nvPr/>
              </p:nvSpPr>
              <p:spPr>
                <a:xfrm>
                  <a:off x="1182640" y="4687719"/>
                  <a:ext cx="689113" cy="689113"/>
                </a:xfrm>
                <a:prstGeom prst="round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grpSp>
        </p:grpSp>
        <p:grpSp>
          <p:nvGrpSpPr>
            <p:cNvPr id="27" name="组合 26"/>
            <p:cNvGrpSpPr/>
            <p:nvPr/>
          </p:nvGrpSpPr>
          <p:grpSpPr>
            <a:xfrm>
              <a:off x="2053057" y="1826870"/>
              <a:ext cx="3603185" cy="1203550"/>
              <a:chOff x="2053058" y="2001382"/>
              <a:chExt cx="3603185" cy="1203550"/>
            </a:xfrm>
          </p:grpSpPr>
          <p:sp>
            <p:nvSpPr>
              <p:cNvPr id="25" name="文本框 24"/>
              <p:cNvSpPr txBox="1"/>
              <p:nvPr/>
            </p:nvSpPr>
            <p:spPr>
              <a:xfrm>
                <a:off x="2053059" y="2389565"/>
                <a:ext cx="3603184" cy="815367"/>
              </a:xfrm>
              <a:prstGeom prst="rect">
                <a:avLst/>
              </a:prstGeom>
              <a:noFill/>
            </p:spPr>
            <p:txBody>
              <a:bodyPr wrap="square" rtlCol="0">
                <a:spAutoFit/>
              </a:bodyPr>
              <a:lstStyle/>
              <a:p>
                <a:pPr>
                  <a:lnSpc>
                    <a:spcPct val="150000"/>
                  </a:lnSpc>
                </a:pPr>
                <a:r>
                  <a:rPr lang="zh-CN" sz="1200" dirty="0">
                    <a:solidFill>
                      <a:schemeClr val="tx1">
                        <a:lumMod val="50000"/>
                        <a:lumOff val="50000"/>
                      </a:schemeClr>
                    </a:solidFill>
                  </a:rPr>
                  <a:t>目前上班族已经被工作所包围，很少情况下会去注意自身的健康状况，尤其高发的心脏问题，因此需要一定的设备来进行帮助检测</a:t>
                </a:r>
                <a:endParaRPr lang="zh-CN" sz="1200" dirty="0">
                  <a:solidFill>
                    <a:schemeClr val="tx1">
                      <a:lumMod val="50000"/>
                      <a:lumOff val="50000"/>
                    </a:schemeClr>
                  </a:solidFill>
                </a:endParaRPr>
              </a:p>
            </p:txBody>
          </p:sp>
          <p:sp>
            <p:nvSpPr>
              <p:cNvPr id="26" name="矩形 25"/>
              <p:cNvSpPr/>
              <p:nvPr/>
            </p:nvSpPr>
            <p:spPr>
              <a:xfrm>
                <a:off x="2053058" y="2001382"/>
                <a:ext cx="2929948"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lumMod val="75000"/>
                        <a:lumOff val="25000"/>
                      </a:schemeClr>
                    </a:solidFill>
                  </a:rPr>
                  <a:t>工作党</a:t>
                </a:r>
                <a:endParaRPr lang="zh-CN" altLang="en-US" dirty="0">
                  <a:solidFill>
                    <a:schemeClr val="tx1">
                      <a:lumMod val="75000"/>
                      <a:lumOff val="25000"/>
                    </a:schemeClr>
                  </a:solidFill>
                </a:endParaRPr>
              </a:p>
            </p:txBody>
          </p:sp>
        </p:grpSp>
        <p:grpSp>
          <p:nvGrpSpPr>
            <p:cNvPr id="28" name="组合 27"/>
            <p:cNvGrpSpPr/>
            <p:nvPr/>
          </p:nvGrpSpPr>
          <p:grpSpPr>
            <a:xfrm>
              <a:off x="2053057" y="3329838"/>
              <a:ext cx="3314913" cy="1295842"/>
              <a:chOff x="2053058" y="2001382"/>
              <a:chExt cx="3314913" cy="1295842"/>
            </a:xfrm>
          </p:grpSpPr>
          <p:sp>
            <p:nvSpPr>
              <p:cNvPr id="29" name="文本框 28"/>
              <p:cNvSpPr txBox="1"/>
              <p:nvPr/>
            </p:nvSpPr>
            <p:spPr>
              <a:xfrm>
                <a:off x="2053059" y="2389565"/>
                <a:ext cx="3314912" cy="907659"/>
              </a:xfrm>
              <a:prstGeom prst="rect">
                <a:avLst/>
              </a:prstGeom>
              <a:noFill/>
            </p:spPr>
            <p:txBody>
              <a:bodyPr wrap="square" rtlCol="0">
                <a:spAutoFit/>
              </a:bodyPr>
              <a:lstStyle/>
              <a:p>
                <a:pPr>
                  <a:lnSpc>
                    <a:spcPct val="150000"/>
                  </a:lnSpc>
                </a:pPr>
                <a:r>
                  <a:rPr lang="zh-CN" sz="1200" dirty="0">
                    <a:solidFill>
                      <a:schemeClr val="tx1">
                        <a:lumMod val="50000"/>
                        <a:lumOff val="50000"/>
                      </a:schemeClr>
                    </a:solidFill>
                  </a:rPr>
                  <a:t>学生虽然大多数处于身体素质最佳阶段，但是在某些情况下，比如先天心脏病等等，需要借助外界设备进行心率监测</a:t>
                </a:r>
                <a:endParaRPr lang="zh-CN" sz="1200" dirty="0">
                  <a:solidFill>
                    <a:schemeClr val="tx1">
                      <a:lumMod val="50000"/>
                      <a:lumOff val="50000"/>
                    </a:schemeClr>
                  </a:solidFill>
                </a:endParaRPr>
              </a:p>
            </p:txBody>
          </p:sp>
          <p:sp>
            <p:nvSpPr>
              <p:cNvPr id="30" name="矩形 29"/>
              <p:cNvSpPr/>
              <p:nvPr/>
            </p:nvSpPr>
            <p:spPr>
              <a:xfrm>
                <a:off x="2053058" y="2001382"/>
                <a:ext cx="2929948"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lumMod val="75000"/>
                        <a:lumOff val="25000"/>
                      </a:schemeClr>
                    </a:solidFill>
                  </a:rPr>
                  <a:t>学生党</a:t>
                </a:r>
                <a:endParaRPr lang="zh-CN" altLang="en-US" dirty="0">
                  <a:solidFill>
                    <a:schemeClr val="tx1">
                      <a:lumMod val="75000"/>
                      <a:lumOff val="25000"/>
                    </a:schemeClr>
                  </a:solidFill>
                </a:endParaRPr>
              </a:p>
            </p:txBody>
          </p:sp>
        </p:grpSp>
        <p:grpSp>
          <p:nvGrpSpPr>
            <p:cNvPr id="31" name="组合 30"/>
            <p:cNvGrpSpPr/>
            <p:nvPr/>
          </p:nvGrpSpPr>
          <p:grpSpPr>
            <a:xfrm>
              <a:off x="2053057" y="4887303"/>
              <a:ext cx="3603185" cy="1310203"/>
              <a:chOff x="2053058" y="2001382"/>
              <a:chExt cx="3603185" cy="1310203"/>
            </a:xfrm>
          </p:grpSpPr>
          <p:sp>
            <p:nvSpPr>
              <p:cNvPr id="32" name="文本框 31"/>
              <p:cNvSpPr txBox="1"/>
              <p:nvPr/>
            </p:nvSpPr>
            <p:spPr>
              <a:xfrm>
                <a:off x="2053059" y="2389565"/>
                <a:ext cx="3603184" cy="922020"/>
              </a:xfrm>
              <a:prstGeom prst="rect">
                <a:avLst/>
              </a:prstGeom>
              <a:noFill/>
            </p:spPr>
            <p:txBody>
              <a:bodyPr wrap="square" rtlCol="0">
                <a:spAutoFit/>
              </a:bodyPr>
              <a:lstStyle/>
              <a:p>
                <a:pPr>
                  <a:lnSpc>
                    <a:spcPct val="150000"/>
                  </a:lnSpc>
                </a:pPr>
                <a:r>
                  <a:rPr lang="zh-CN" sz="1200" dirty="0">
                    <a:solidFill>
                      <a:schemeClr val="tx1">
                        <a:lumMod val="50000"/>
                        <a:lumOff val="50000"/>
                      </a:schemeClr>
                    </a:solidFill>
                  </a:rPr>
                  <a:t>目前，公安部需要一定的审查方法，但是又苦于犯罪嫌疑人的厚黑心理，并且目前的测谎仪过于笨重，因此需要简便设备进行协助</a:t>
                </a:r>
                <a:endParaRPr lang="zh-CN" sz="1200" dirty="0">
                  <a:solidFill>
                    <a:schemeClr val="tx1">
                      <a:lumMod val="50000"/>
                      <a:lumOff val="50000"/>
                    </a:schemeClr>
                  </a:solidFill>
                </a:endParaRPr>
              </a:p>
            </p:txBody>
          </p:sp>
          <p:sp>
            <p:nvSpPr>
              <p:cNvPr id="33" name="矩形 32"/>
              <p:cNvSpPr/>
              <p:nvPr/>
            </p:nvSpPr>
            <p:spPr>
              <a:xfrm>
                <a:off x="2053058" y="2001382"/>
                <a:ext cx="2929948"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lumMod val="75000"/>
                        <a:lumOff val="25000"/>
                      </a:schemeClr>
                    </a:solidFill>
                  </a:rPr>
                  <a:t>谎言检测</a:t>
                </a:r>
                <a:endParaRPr lang="zh-CN" altLang="en-US" dirty="0">
                  <a:solidFill>
                    <a:schemeClr val="tx1">
                      <a:lumMod val="75000"/>
                      <a:lumOff val="25000"/>
                    </a:schemeClr>
                  </a:solidFill>
                </a:endParaRPr>
              </a:p>
            </p:txBody>
          </p:sp>
        </p:grpSp>
        <p:sp>
          <p:nvSpPr>
            <p:cNvPr id="35" name="文本框 34"/>
            <p:cNvSpPr txBox="1"/>
            <p:nvPr/>
          </p:nvSpPr>
          <p:spPr>
            <a:xfrm>
              <a:off x="6420642" y="4561746"/>
              <a:ext cx="3603184" cy="368300"/>
            </a:xfrm>
            <a:prstGeom prst="rect">
              <a:avLst/>
            </a:prstGeom>
            <a:noFill/>
          </p:spPr>
          <p:txBody>
            <a:bodyPr wrap="square" rtlCol="0">
              <a:spAutoFit/>
            </a:bodyPr>
            <a:lstStyle/>
            <a:p>
              <a:pPr algn="r">
                <a:lnSpc>
                  <a:spcPct val="150000"/>
                </a:lnSpc>
              </a:pPr>
              <a:r>
                <a:rPr lang="zh-CN" sz="1200" dirty="0">
                  <a:solidFill>
                    <a:schemeClr val="tx1">
                      <a:lumMod val="50000"/>
                      <a:lumOff val="50000"/>
                    </a:schemeClr>
                  </a:solidFill>
                </a:rPr>
                <a:t>后续功能敬请期待</a:t>
              </a:r>
              <a:endParaRPr lang="zh-CN" sz="1200" dirty="0">
                <a:solidFill>
                  <a:schemeClr val="tx1">
                    <a:lumMod val="50000"/>
                    <a:lumOff val="50000"/>
                  </a:schemeClr>
                </a:solidFill>
              </a:endParaRPr>
            </a:p>
          </p:txBody>
        </p:sp>
        <p:grpSp>
          <p:nvGrpSpPr>
            <p:cNvPr id="40" name="组合 39"/>
            <p:cNvGrpSpPr/>
            <p:nvPr/>
          </p:nvGrpSpPr>
          <p:grpSpPr>
            <a:xfrm>
              <a:off x="6420642" y="1859255"/>
              <a:ext cx="3603184" cy="2703009"/>
              <a:chOff x="2053059" y="2001382"/>
              <a:chExt cx="3603184" cy="2703009"/>
            </a:xfrm>
          </p:grpSpPr>
          <p:sp>
            <p:nvSpPr>
              <p:cNvPr id="41" name="文本框 40"/>
              <p:cNvSpPr txBox="1"/>
              <p:nvPr/>
            </p:nvSpPr>
            <p:spPr>
              <a:xfrm>
                <a:off x="2053059" y="2436555"/>
                <a:ext cx="3603184" cy="2267836"/>
              </a:xfrm>
              <a:prstGeom prst="rect">
                <a:avLst/>
              </a:prstGeom>
              <a:noFill/>
            </p:spPr>
            <p:txBody>
              <a:bodyPr wrap="square" rtlCol="0">
                <a:spAutoFit/>
              </a:bodyPr>
              <a:lstStyle/>
              <a:p>
                <a:pPr algn="r">
                  <a:lnSpc>
                    <a:spcPct val="150000"/>
                  </a:lnSpc>
                </a:pPr>
                <a:r>
                  <a:rPr lang="zh-CN" sz="1200" dirty="0">
                    <a:solidFill>
                      <a:schemeClr val="tx1">
                        <a:lumMod val="50000"/>
                        <a:lumOff val="50000"/>
                      </a:schemeClr>
                    </a:solidFill>
                  </a:rPr>
                  <a:t>目前年轻人的恋爱心态，很多一部分为追求心动的感觉，但又苦于把握心动机会，因此，本产品在后期会针对这一情况为年轻人制定心动水平指数和对应的行动方案</a:t>
                </a:r>
                <a:endParaRPr lang="zh-CN" sz="1200" dirty="0">
                  <a:solidFill>
                    <a:schemeClr val="tx1">
                      <a:lumMod val="50000"/>
                      <a:lumOff val="50000"/>
                    </a:schemeClr>
                  </a:solidFill>
                </a:endParaRPr>
              </a:p>
            </p:txBody>
          </p:sp>
          <p:sp>
            <p:nvSpPr>
              <p:cNvPr id="42" name="矩形 41"/>
              <p:cNvSpPr/>
              <p:nvPr/>
            </p:nvSpPr>
            <p:spPr>
              <a:xfrm>
                <a:off x="2726295" y="2001382"/>
                <a:ext cx="2929948"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dirty="0">
                    <a:solidFill>
                      <a:schemeClr val="tx1">
                        <a:lumMod val="75000"/>
                        <a:lumOff val="25000"/>
                      </a:schemeClr>
                    </a:solidFill>
                  </a:rPr>
                  <a:t>心动分析</a:t>
                </a:r>
                <a:endParaRPr lang="zh-CN" altLang="en-US" dirty="0">
                  <a:solidFill>
                    <a:schemeClr val="tx1">
                      <a:lumMod val="75000"/>
                      <a:lumOff val="25000"/>
                    </a:schemeClr>
                  </a:solidFill>
                </a:endParaRP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heel(1)">
                                      <p:cBhvr>
                                        <p:cTn id="14"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38530" y="-2579087"/>
            <a:ext cx="9203382" cy="13435834"/>
            <a:chOff x="-3138530" y="-2579087"/>
            <a:chExt cx="9203382" cy="13435834"/>
          </a:xfrm>
          <a:blipFill dpi="0" rotWithShape="1">
            <a:blip r:embed="rId1"/>
            <a:srcRect/>
            <a:tile tx="0" ty="0" sx="100000" sy="100000" flip="none" algn="r"/>
          </a:blipFill>
        </p:grpSpPr>
        <p:sp>
          <p:nvSpPr>
            <p:cNvPr id="2" name="矩形: 圆角 1"/>
            <p:cNvSpPr/>
            <p:nvPr/>
          </p:nvSpPr>
          <p:spPr>
            <a:xfrm rot="19103247">
              <a:off x="-3138530" y="1003257"/>
              <a:ext cx="557138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775033" y="1467013"/>
            <a:ext cx="7474442" cy="2928402"/>
            <a:chOff x="4223913" y="1283393"/>
            <a:chExt cx="7474442" cy="2928402"/>
          </a:xfrm>
        </p:grpSpPr>
        <p:grpSp>
          <p:nvGrpSpPr>
            <p:cNvPr id="9" name="组合 8"/>
            <p:cNvGrpSpPr/>
            <p:nvPr/>
          </p:nvGrpSpPr>
          <p:grpSpPr>
            <a:xfrm>
              <a:off x="4223913" y="2711614"/>
              <a:ext cx="7474442" cy="1500181"/>
              <a:chOff x="4223913" y="2678513"/>
              <a:chExt cx="7474442" cy="1500181"/>
            </a:xfrm>
          </p:grpSpPr>
          <p:sp>
            <p:nvSpPr>
              <p:cNvPr id="7" name="矩形 6"/>
              <p:cNvSpPr/>
              <p:nvPr/>
            </p:nvSpPr>
            <p:spPr>
              <a:xfrm>
                <a:off x="4223913" y="2678513"/>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chemeClr val="tx1">
                        <a:lumMod val="75000"/>
                        <a:lumOff val="25000"/>
                      </a:schemeClr>
                    </a:solidFill>
                  </a:rPr>
                  <a:t>项目流程展示</a:t>
                </a:r>
                <a:endParaRPr lang="zh-CN" altLang="en-US" sz="6000" dirty="0">
                  <a:solidFill>
                    <a:schemeClr val="tx1">
                      <a:lumMod val="75000"/>
                      <a:lumOff val="25000"/>
                    </a:schemeClr>
                  </a:solidFill>
                </a:endParaRPr>
              </a:p>
            </p:txBody>
          </p:sp>
          <p:sp>
            <p:nvSpPr>
              <p:cNvPr id="8" name="文本框 7"/>
              <p:cNvSpPr txBox="1"/>
              <p:nvPr/>
            </p:nvSpPr>
            <p:spPr>
              <a:xfrm>
                <a:off x="5494573" y="3764674"/>
                <a:ext cx="4933121" cy="414020"/>
              </a:xfrm>
              <a:prstGeom prst="rect">
                <a:avLst/>
              </a:prstGeom>
              <a:noFill/>
            </p:spPr>
            <p:txBody>
              <a:bodyPr wrap="square" rtlCol="0">
                <a:spAutoFit/>
              </a:bodyPr>
              <a:lstStyle/>
              <a:p>
                <a:pPr marL="285750" indent="-285750" algn="ctr">
                  <a:lnSpc>
                    <a:spcPct val="150000"/>
                  </a:lnSpc>
                  <a:buFont typeface="Wingdings" panose="05000000000000000000" pitchFamily="2" charset="2"/>
                  <a:buChar char="Ø"/>
                </a:pPr>
                <a:r>
                  <a:rPr lang="zh-CN" sz="1400" dirty="0">
                    <a:solidFill>
                      <a:schemeClr val="tx1">
                        <a:lumMod val="75000"/>
                        <a:lumOff val="25000"/>
                      </a:schemeClr>
                    </a:solidFill>
                  </a:rPr>
                  <a:t>本部分用来介绍目前项目的开发情况</a:t>
                </a:r>
                <a:endParaRPr lang="zh-CN" sz="1400" dirty="0">
                  <a:solidFill>
                    <a:schemeClr val="tx1">
                      <a:lumMod val="75000"/>
                      <a:lumOff val="25000"/>
                    </a:schemeClr>
                  </a:solidFill>
                </a:endParaRPr>
              </a:p>
            </p:txBody>
          </p:sp>
        </p:grpSp>
        <p:sp>
          <p:nvSpPr>
            <p:cNvPr id="6" name="矩形 5"/>
            <p:cNvSpPr/>
            <p:nvPr/>
          </p:nvSpPr>
          <p:spPr>
            <a:xfrm>
              <a:off x="6261542" y="1283393"/>
              <a:ext cx="3399181" cy="1237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tx1">
                      <a:lumMod val="75000"/>
                      <a:lumOff val="25000"/>
                    </a:schemeClr>
                  </a:solidFill>
                </a:rPr>
                <a:t>03</a:t>
              </a:r>
              <a:endParaRPr lang="zh-CN" altLang="en-US" sz="9600" b="1" dirty="0">
                <a:solidFill>
                  <a:schemeClr val="tx1">
                    <a:lumMod val="75000"/>
                    <a:lumOff val="25000"/>
                  </a:schemeClr>
                </a:solidFill>
              </a:endParaRPr>
            </a:p>
          </p:txBody>
        </p:sp>
      </p:gr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1243</Words>
  <Application>WPS 演示</Application>
  <PresentationFormat>宽屏</PresentationFormat>
  <Paragraphs>188</Paragraphs>
  <Slides>14</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宋体</vt:lpstr>
      <vt:lpstr>Wingdings</vt:lpstr>
      <vt:lpstr>微软雅黑</vt:lpstr>
      <vt:lpstr>黑体</vt:lpstr>
      <vt:lpstr>Arial Unicode MS</vt:lpstr>
      <vt:lpstr>Arial Black</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夏至。</cp:lastModifiedBy>
  <cp:revision>45</cp:revision>
  <dcterms:created xsi:type="dcterms:W3CDTF">2017-07-21T08:33:00Z</dcterms:created>
  <dcterms:modified xsi:type="dcterms:W3CDTF">2018-11-19T13:10:34Z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